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9" r:id="rId3"/>
    <p:sldId id="257" r:id="rId4"/>
    <p:sldId id="258" r:id="rId5"/>
    <p:sldId id="261" r:id="rId6"/>
    <p:sldId id="271" r:id="rId7"/>
    <p:sldId id="288" r:id="rId8"/>
    <p:sldId id="287" r:id="rId9"/>
    <p:sldId id="289" r:id="rId10"/>
    <p:sldId id="290" r:id="rId11"/>
    <p:sldId id="278" r:id="rId12"/>
    <p:sldId id="274" r:id="rId13"/>
    <p:sldId id="292" r:id="rId14"/>
    <p:sldId id="291" r:id="rId15"/>
    <p:sldId id="281" r:id="rId16"/>
    <p:sldId id="293" r:id="rId17"/>
    <p:sldId id="279" r:id="rId18"/>
    <p:sldId id="284" r:id="rId19"/>
    <p:sldId id="294" r:id="rId20"/>
    <p:sldId id="285" r:id="rId21"/>
    <p:sldId id="277" r:id="rId22"/>
    <p:sldId id="295" r:id="rId23"/>
    <p:sldId id="262" r:id="rId24"/>
    <p:sldId id="275" r:id="rId25"/>
    <p:sldId id="260" r:id="rId26"/>
    <p:sldId id="263" r:id="rId27"/>
    <p:sldId id="286" r:id="rId28"/>
    <p:sldId id="296" r:id="rId29"/>
    <p:sldId id="298" r:id="rId30"/>
    <p:sldId id="299" r:id="rId31"/>
    <p:sldId id="300" r:id="rId32"/>
    <p:sldId id="297" r:id="rId33"/>
    <p:sldId id="301" r:id="rId34"/>
    <p:sldId id="302" r:id="rId35"/>
    <p:sldId id="303" r:id="rId36"/>
    <p:sldId id="304" r:id="rId37"/>
    <p:sldId id="267" r:id="rId38"/>
    <p:sldId id="268" r:id="rId39"/>
    <p:sldId id="264" r:id="rId40"/>
    <p:sldId id="305" r:id="rId4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73"/>
    <p:restoredTop sz="94389"/>
  </p:normalViewPr>
  <p:slideViewPr>
    <p:cSldViewPr>
      <p:cViewPr varScale="1">
        <p:scale>
          <a:sx n="151" d="100"/>
          <a:sy n="151" d="100"/>
        </p:scale>
        <p:origin x="1656" y="192"/>
      </p:cViewPr>
      <p:guideLst/>
    </p:cSldViewPr>
  </p:slideViewPr>
  <p:outlineViewPr>
    <p:cViewPr>
      <p:scale>
        <a:sx n="33" d="100"/>
        <a:sy n="33" d="100"/>
      </p:scale>
      <p:origin x="0" y="-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AE7622-2038-F347-BCB8-AB407572799C}" type="doc">
      <dgm:prSet loTypeId="urn:microsoft.com/office/officeart/2005/8/layout/matrix3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3F7E5E4-3CB4-6F4F-ADCC-3FA97F451B73}">
      <dgm:prSet custT="1"/>
      <dgm:spPr/>
      <dgm:t>
        <a:bodyPr/>
        <a:lstStyle/>
        <a:p>
          <a:pPr algn="ctr"/>
          <a:r>
            <a:rPr lang="en-US" sz="2800" b="1" i="0" u="sng" dirty="0">
              <a:latin typeface="Marker Felt Thin" panose="02000400000000000000" pitchFamily="2" charset="77"/>
            </a:rPr>
            <a:t>The Methods:</a:t>
          </a:r>
        </a:p>
        <a:p>
          <a:pPr algn="ctr"/>
          <a:r>
            <a:rPr lang="en-US" sz="2000" b="0" i="0" dirty="0">
              <a:latin typeface="Marker Felt Thin" panose="02000400000000000000" pitchFamily="2" charset="77"/>
            </a:rPr>
            <a:t>Exploratory and Descriptive Analysis for each team and each variable</a:t>
          </a:r>
          <a:endParaRPr lang="en-US" sz="2800" b="1" i="0" u="sng" dirty="0">
            <a:latin typeface="Marker Felt Thin" panose="02000400000000000000" pitchFamily="2" charset="77"/>
          </a:endParaRPr>
        </a:p>
      </dgm:t>
    </dgm:pt>
    <dgm:pt modelId="{0E139C2D-A6ED-074C-BB0F-F010EC8B8EC5}" type="parTrans" cxnId="{670984F4-0E97-F948-931C-1DBFEF6508FB}">
      <dgm:prSet/>
      <dgm:spPr/>
      <dgm:t>
        <a:bodyPr/>
        <a:lstStyle/>
        <a:p>
          <a:endParaRPr lang="en-US"/>
        </a:p>
      </dgm:t>
    </dgm:pt>
    <dgm:pt modelId="{2C7E0662-5C43-BA4B-BD9D-8FB1C54EDF61}" type="sibTrans" cxnId="{670984F4-0E97-F948-931C-1DBFEF6508FB}">
      <dgm:prSet/>
      <dgm:spPr/>
      <dgm:t>
        <a:bodyPr/>
        <a:lstStyle/>
        <a:p>
          <a:endParaRPr lang="en-US"/>
        </a:p>
      </dgm:t>
    </dgm:pt>
    <dgm:pt modelId="{F15A7D77-6FA4-7E42-B8D1-0AF98746B1AA}">
      <dgm:prSet custT="1"/>
      <dgm:spPr/>
      <dgm:t>
        <a:bodyPr/>
        <a:lstStyle/>
        <a:p>
          <a:r>
            <a:rPr lang="en-US" sz="2000" b="0" i="0" dirty="0">
              <a:latin typeface="Marker Felt Thin" panose="02000400000000000000" pitchFamily="2" charset="77"/>
            </a:rPr>
            <a:t>Distribution on all variables by team</a:t>
          </a:r>
        </a:p>
        <a:p>
          <a:r>
            <a:rPr lang="en-US" sz="2000" b="0" i="0" dirty="0">
              <a:latin typeface="Marker Felt Thin" panose="02000400000000000000" pitchFamily="2" charset="77"/>
            </a:rPr>
            <a:t>Histograms</a:t>
          </a:r>
        </a:p>
      </dgm:t>
    </dgm:pt>
    <dgm:pt modelId="{2114A6CD-2571-6F48-A3E6-29C3BE532A1A}" type="parTrans" cxnId="{4907D5A1-740E-AA45-807B-30F5563D1336}">
      <dgm:prSet/>
      <dgm:spPr/>
      <dgm:t>
        <a:bodyPr/>
        <a:lstStyle/>
        <a:p>
          <a:endParaRPr lang="en-US"/>
        </a:p>
      </dgm:t>
    </dgm:pt>
    <dgm:pt modelId="{1975FB53-263A-A04B-9A47-BD9844B496BE}" type="sibTrans" cxnId="{4907D5A1-740E-AA45-807B-30F5563D1336}">
      <dgm:prSet/>
      <dgm:spPr/>
      <dgm:t>
        <a:bodyPr/>
        <a:lstStyle/>
        <a:p>
          <a:endParaRPr lang="en-US"/>
        </a:p>
      </dgm:t>
    </dgm:pt>
    <dgm:pt modelId="{37D18858-8123-0449-8F02-30929F14B443}">
      <dgm:prSet custT="1"/>
      <dgm:spPr/>
      <dgm:t>
        <a:bodyPr/>
        <a:lstStyle/>
        <a:p>
          <a:r>
            <a:rPr lang="en-US" sz="2000" b="0" i="0" dirty="0">
              <a:latin typeface="Marker Felt Thin" panose="02000400000000000000" pitchFamily="2" charset="77"/>
            </a:rPr>
            <a:t> Scatterplots</a:t>
          </a:r>
        </a:p>
        <a:p>
          <a:r>
            <a:rPr lang="en-US" sz="2000" b="0" i="0" dirty="0">
              <a:latin typeface="Marker Felt Thin" panose="02000400000000000000" pitchFamily="2" charset="77"/>
            </a:rPr>
            <a:t>Boxplots </a:t>
          </a:r>
        </a:p>
        <a:p>
          <a:r>
            <a:rPr lang="en-US" sz="2000" b="0" i="0" dirty="0">
              <a:latin typeface="Marker Felt Thin" panose="02000400000000000000" pitchFamily="2" charset="77"/>
            </a:rPr>
            <a:t> Tree maps</a:t>
          </a:r>
        </a:p>
        <a:p>
          <a:r>
            <a:rPr lang="en-US" sz="2000" dirty="0">
              <a:latin typeface="Marker Felt Thin" panose="02000400000000000000" pitchFamily="2" charset="77"/>
            </a:rPr>
            <a:t>Correlation</a:t>
          </a:r>
        </a:p>
        <a:p>
          <a:r>
            <a:rPr lang="en-US" sz="2000" b="0" i="0" dirty="0">
              <a:latin typeface="Marker Felt Thin" panose="02000400000000000000" pitchFamily="2" charset="77"/>
            </a:rPr>
            <a:t>Bar charts</a:t>
          </a:r>
        </a:p>
      </dgm:t>
    </dgm:pt>
    <dgm:pt modelId="{3494900C-7414-EA4A-AE9A-D75E70A13671}" type="parTrans" cxnId="{ADDCDA83-DB9D-274E-81B5-F93ED1D4CD36}">
      <dgm:prSet/>
      <dgm:spPr/>
      <dgm:t>
        <a:bodyPr/>
        <a:lstStyle/>
        <a:p>
          <a:endParaRPr lang="en-US"/>
        </a:p>
      </dgm:t>
    </dgm:pt>
    <dgm:pt modelId="{B3ADAAD7-9DDA-3545-9BBC-9BDD86B59920}" type="sibTrans" cxnId="{ADDCDA83-DB9D-274E-81B5-F93ED1D4CD36}">
      <dgm:prSet/>
      <dgm:spPr/>
      <dgm:t>
        <a:bodyPr/>
        <a:lstStyle/>
        <a:p>
          <a:endParaRPr lang="en-US"/>
        </a:p>
      </dgm:t>
    </dgm:pt>
    <dgm:pt modelId="{3B875275-2637-384A-90C9-048F7E2CB404}">
      <dgm:prSet custT="1"/>
      <dgm:spPr/>
      <dgm:t>
        <a:bodyPr/>
        <a:lstStyle/>
        <a:p>
          <a:pPr algn="ctr"/>
          <a:r>
            <a:rPr lang="en-US" sz="2000" b="0" i="0" dirty="0">
              <a:latin typeface="Marker Felt Thin" panose="02000400000000000000" pitchFamily="2" charset="77"/>
            </a:rPr>
            <a:t>Machine Learning</a:t>
          </a:r>
        </a:p>
      </dgm:t>
    </dgm:pt>
    <dgm:pt modelId="{19E92B37-523A-4B46-866C-1301B7FD21A8}" type="parTrans" cxnId="{BB3115B9-04FA-474A-9477-46FB107BEDAF}">
      <dgm:prSet/>
      <dgm:spPr/>
      <dgm:t>
        <a:bodyPr/>
        <a:lstStyle/>
        <a:p>
          <a:endParaRPr lang="en-US"/>
        </a:p>
      </dgm:t>
    </dgm:pt>
    <dgm:pt modelId="{A953DC8E-7109-DD44-9E69-9D2E696A1729}" type="sibTrans" cxnId="{BB3115B9-04FA-474A-9477-46FB107BEDAF}">
      <dgm:prSet/>
      <dgm:spPr/>
      <dgm:t>
        <a:bodyPr/>
        <a:lstStyle/>
        <a:p>
          <a:endParaRPr lang="en-US"/>
        </a:p>
      </dgm:t>
    </dgm:pt>
    <dgm:pt modelId="{1CA25092-74A7-6945-A01B-B5462DE74EBA}">
      <dgm:prSet custT="1"/>
      <dgm:spPr/>
      <dgm:t>
        <a:bodyPr/>
        <a:lstStyle/>
        <a:p>
          <a:pPr algn="ctr"/>
          <a:r>
            <a:rPr lang="en-US" sz="2000" b="0" i="0" dirty="0">
              <a:latin typeface="Marker Felt Thin" panose="02000400000000000000" pitchFamily="2" charset="77"/>
            </a:rPr>
            <a:t>Logistic Regression</a:t>
          </a:r>
        </a:p>
      </dgm:t>
    </dgm:pt>
    <dgm:pt modelId="{BB127085-757C-434E-8B7B-4FBFF571E7C5}" type="parTrans" cxnId="{72BD166C-12DB-9B41-BA49-17BB860A4950}">
      <dgm:prSet/>
      <dgm:spPr/>
      <dgm:t>
        <a:bodyPr/>
        <a:lstStyle/>
        <a:p>
          <a:endParaRPr lang="en-US"/>
        </a:p>
      </dgm:t>
    </dgm:pt>
    <dgm:pt modelId="{29848D5C-F0DA-C045-B0A8-68116D22D349}" type="sibTrans" cxnId="{72BD166C-12DB-9B41-BA49-17BB860A4950}">
      <dgm:prSet/>
      <dgm:spPr/>
      <dgm:t>
        <a:bodyPr/>
        <a:lstStyle/>
        <a:p>
          <a:endParaRPr lang="en-US"/>
        </a:p>
      </dgm:t>
    </dgm:pt>
    <dgm:pt modelId="{D5A2ED02-5B75-754A-9035-25BDF9D0B7C4}">
      <dgm:prSet/>
      <dgm:spPr/>
      <dgm:t>
        <a:bodyPr/>
        <a:lstStyle/>
        <a:p>
          <a:endParaRPr lang="en-US"/>
        </a:p>
      </dgm:t>
    </dgm:pt>
    <dgm:pt modelId="{2DADB9F4-C6EC-E244-ADCD-267095A2E493}" type="parTrans" cxnId="{52CDAB13-C10F-484A-B323-EB2A90A927C9}">
      <dgm:prSet/>
      <dgm:spPr/>
      <dgm:t>
        <a:bodyPr/>
        <a:lstStyle/>
        <a:p>
          <a:endParaRPr lang="en-US"/>
        </a:p>
      </dgm:t>
    </dgm:pt>
    <dgm:pt modelId="{9BC384AC-93DE-B143-B9F2-F4ECA1BB7163}" type="sibTrans" cxnId="{52CDAB13-C10F-484A-B323-EB2A90A927C9}">
      <dgm:prSet/>
      <dgm:spPr/>
      <dgm:t>
        <a:bodyPr/>
        <a:lstStyle/>
        <a:p>
          <a:endParaRPr lang="en-US"/>
        </a:p>
      </dgm:t>
    </dgm:pt>
    <dgm:pt modelId="{80F25BB6-938E-2E40-A8D4-F5B4E87374A7}">
      <dgm:prSet/>
      <dgm:spPr/>
      <dgm:t>
        <a:bodyPr/>
        <a:lstStyle/>
        <a:p>
          <a:endParaRPr lang="en-US"/>
        </a:p>
      </dgm:t>
    </dgm:pt>
    <dgm:pt modelId="{5ABE5E34-3050-704C-9A12-E9B35E209466}" type="parTrans" cxnId="{2B2375FD-248D-0640-AE45-FFAF26DDCFEC}">
      <dgm:prSet/>
      <dgm:spPr/>
      <dgm:t>
        <a:bodyPr/>
        <a:lstStyle/>
        <a:p>
          <a:endParaRPr lang="en-US"/>
        </a:p>
      </dgm:t>
    </dgm:pt>
    <dgm:pt modelId="{DEA51916-15F5-B540-8402-D6B21D3AA00D}" type="sibTrans" cxnId="{2B2375FD-248D-0640-AE45-FFAF26DDCFEC}">
      <dgm:prSet/>
      <dgm:spPr/>
      <dgm:t>
        <a:bodyPr/>
        <a:lstStyle/>
        <a:p>
          <a:endParaRPr lang="en-US"/>
        </a:p>
      </dgm:t>
    </dgm:pt>
    <dgm:pt modelId="{389C796C-59E0-4D42-9535-0F42D88D98AE}">
      <dgm:prSet/>
      <dgm:spPr/>
      <dgm:t>
        <a:bodyPr/>
        <a:lstStyle/>
        <a:p>
          <a:endParaRPr lang="en-US"/>
        </a:p>
      </dgm:t>
    </dgm:pt>
    <dgm:pt modelId="{3813DC4C-5A7F-9746-BDBB-4EB856EB8D07}" type="parTrans" cxnId="{D77BAC04-3C05-5D43-A982-937C5B577579}">
      <dgm:prSet/>
      <dgm:spPr/>
      <dgm:t>
        <a:bodyPr/>
        <a:lstStyle/>
        <a:p>
          <a:endParaRPr lang="en-US"/>
        </a:p>
      </dgm:t>
    </dgm:pt>
    <dgm:pt modelId="{F3DB43ED-EF40-2540-A83F-03B4816A6F49}" type="sibTrans" cxnId="{D77BAC04-3C05-5D43-A982-937C5B577579}">
      <dgm:prSet/>
      <dgm:spPr/>
      <dgm:t>
        <a:bodyPr/>
        <a:lstStyle/>
        <a:p>
          <a:endParaRPr lang="en-US"/>
        </a:p>
      </dgm:t>
    </dgm:pt>
    <dgm:pt modelId="{50B8E209-8C61-5442-9C73-0F8F1788E84D}">
      <dgm:prSet custT="1"/>
      <dgm:spPr/>
      <dgm:t>
        <a:bodyPr/>
        <a:lstStyle/>
        <a:p>
          <a:pPr algn="ctr"/>
          <a:r>
            <a:rPr lang="en-US" sz="2000" b="0" i="0" dirty="0">
              <a:latin typeface="Marker Felt Thin" panose="02000400000000000000" pitchFamily="2" charset="77"/>
            </a:rPr>
            <a:t>Random Forests</a:t>
          </a:r>
        </a:p>
      </dgm:t>
    </dgm:pt>
    <dgm:pt modelId="{9C60B22A-3651-454D-B309-EEE4923F612B}" type="parTrans" cxnId="{AED2A260-B79D-774A-89B6-25CF50FE7099}">
      <dgm:prSet/>
      <dgm:spPr/>
      <dgm:t>
        <a:bodyPr/>
        <a:lstStyle/>
        <a:p>
          <a:endParaRPr lang="en-US"/>
        </a:p>
      </dgm:t>
    </dgm:pt>
    <dgm:pt modelId="{2EB184F4-501E-0644-9C15-B61A8BBAE33D}" type="sibTrans" cxnId="{AED2A260-B79D-774A-89B6-25CF50FE7099}">
      <dgm:prSet/>
      <dgm:spPr/>
      <dgm:t>
        <a:bodyPr/>
        <a:lstStyle/>
        <a:p>
          <a:endParaRPr lang="en-US"/>
        </a:p>
      </dgm:t>
    </dgm:pt>
    <dgm:pt modelId="{4A6539CD-1DC2-3B4B-ACF8-E408C84D8443}">
      <dgm:prSet custT="1"/>
      <dgm:spPr/>
      <dgm:t>
        <a:bodyPr/>
        <a:lstStyle/>
        <a:p>
          <a:pPr algn="ctr"/>
          <a:r>
            <a:rPr lang="en-US" sz="2000" b="0" i="0" dirty="0">
              <a:latin typeface="Marker Felt Thin" panose="02000400000000000000" pitchFamily="2" charset="77"/>
            </a:rPr>
            <a:t>Features Importance</a:t>
          </a:r>
        </a:p>
      </dgm:t>
    </dgm:pt>
    <dgm:pt modelId="{75EB9336-6753-C84E-9127-3CA0A4CC36AC}" type="parTrans" cxnId="{AB40CC4F-B970-E443-AE94-0263608AB81F}">
      <dgm:prSet/>
      <dgm:spPr/>
      <dgm:t>
        <a:bodyPr/>
        <a:lstStyle/>
        <a:p>
          <a:endParaRPr lang="en-US"/>
        </a:p>
      </dgm:t>
    </dgm:pt>
    <dgm:pt modelId="{EBA0855E-B518-4844-951E-54AF28B0E012}" type="sibTrans" cxnId="{AB40CC4F-B970-E443-AE94-0263608AB81F}">
      <dgm:prSet/>
      <dgm:spPr/>
      <dgm:t>
        <a:bodyPr/>
        <a:lstStyle/>
        <a:p>
          <a:endParaRPr lang="en-US"/>
        </a:p>
      </dgm:t>
    </dgm:pt>
    <dgm:pt modelId="{0EE4873D-E79F-EA49-BF8A-9500E3FEBD39}" type="pres">
      <dgm:prSet presAssocID="{D1AE7622-2038-F347-BCB8-AB407572799C}" presName="matrix" presStyleCnt="0">
        <dgm:presLayoutVars>
          <dgm:chMax val="1"/>
          <dgm:dir/>
          <dgm:resizeHandles val="exact"/>
        </dgm:presLayoutVars>
      </dgm:prSet>
      <dgm:spPr/>
    </dgm:pt>
    <dgm:pt modelId="{10D45294-7149-874A-82AC-F7C6E7B6FEA2}" type="pres">
      <dgm:prSet presAssocID="{D1AE7622-2038-F347-BCB8-AB407572799C}" presName="diamond" presStyleLbl="bgShp" presStyleIdx="0" presStyleCnt="1"/>
      <dgm:spPr/>
    </dgm:pt>
    <dgm:pt modelId="{F0573E76-9948-514A-B2C6-4459E55A44E0}" type="pres">
      <dgm:prSet presAssocID="{D1AE7622-2038-F347-BCB8-AB407572799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078ED2A-14DC-784B-BCAF-F35788C2F414}" type="pres">
      <dgm:prSet presAssocID="{D1AE7622-2038-F347-BCB8-AB407572799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A0C950D-D284-894B-B22D-BF386A379341}" type="pres">
      <dgm:prSet presAssocID="{D1AE7622-2038-F347-BCB8-AB407572799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97228A8-D3D1-D547-BB60-678F4D30C3C4}" type="pres">
      <dgm:prSet presAssocID="{D1AE7622-2038-F347-BCB8-AB407572799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77BAC04-3C05-5D43-A982-937C5B577579}" srcId="{D1AE7622-2038-F347-BCB8-AB407572799C}" destId="{389C796C-59E0-4D42-9535-0F42D88D98AE}" srcOrd="6" destOrd="0" parTransId="{3813DC4C-5A7F-9746-BDBB-4EB856EB8D07}" sibTransId="{F3DB43ED-EF40-2540-A83F-03B4816A6F49}"/>
    <dgm:cxn modelId="{52CDAB13-C10F-484A-B323-EB2A90A927C9}" srcId="{D1AE7622-2038-F347-BCB8-AB407572799C}" destId="{D5A2ED02-5B75-754A-9035-25BDF9D0B7C4}" srcOrd="4" destOrd="0" parTransId="{2DADB9F4-C6EC-E244-ADCD-267095A2E493}" sibTransId="{9BC384AC-93DE-B143-B9F2-F4ECA1BB7163}"/>
    <dgm:cxn modelId="{88C00F41-6F74-BF41-82A2-8504617D075F}" type="presOf" srcId="{4A6539CD-1DC2-3B4B-ACF8-E408C84D8443}" destId="{897228A8-D3D1-D547-BB60-678F4D30C3C4}" srcOrd="0" destOrd="3" presId="urn:microsoft.com/office/officeart/2005/8/layout/matrix3"/>
    <dgm:cxn modelId="{AB40CC4F-B970-E443-AE94-0263608AB81F}" srcId="{3B875275-2637-384A-90C9-048F7E2CB404}" destId="{4A6539CD-1DC2-3B4B-ACF8-E408C84D8443}" srcOrd="2" destOrd="0" parTransId="{75EB9336-6753-C84E-9127-3CA0A4CC36AC}" sibTransId="{EBA0855E-B518-4844-951E-54AF28B0E012}"/>
    <dgm:cxn modelId="{AED2A260-B79D-774A-89B6-25CF50FE7099}" srcId="{3B875275-2637-384A-90C9-048F7E2CB404}" destId="{50B8E209-8C61-5442-9C73-0F8F1788E84D}" srcOrd="1" destOrd="0" parTransId="{9C60B22A-3651-454D-B309-EEE4923F612B}" sibTransId="{2EB184F4-501E-0644-9C15-B61A8BBAE33D}"/>
    <dgm:cxn modelId="{6E255261-3A7D-FD43-8782-9D0B5C12C428}" type="presOf" srcId="{F15A7D77-6FA4-7E42-B8D1-0AF98746B1AA}" destId="{6078ED2A-14DC-784B-BCAF-F35788C2F414}" srcOrd="0" destOrd="0" presId="urn:microsoft.com/office/officeart/2005/8/layout/matrix3"/>
    <dgm:cxn modelId="{72BD166C-12DB-9B41-BA49-17BB860A4950}" srcId="{3B875275-2637-384A-90C9-048F7E2CB404}" destId="{1CA25092-74A7-6945-A01B-B5462DE74EBA}" srcOrd="0" destOrd="0" parTransId="{BB127085-757C-434E-8B7B-4FBFF571E7C5}" sibTransId="{29848D5C-F0DA-C045-B0A8-68116D22D349}"/>
    <dgm:cxn modelId="{509FD480-8C8B-3748-9469-087A1D730065}" type="presOf" srcId="{53F7E5E4-3CB4-6F4F-ADCC-3FA97F451B73}" destId="{F0573E76-9948-514A-B2C6-4459E55A44E0}" srcOrd="0" destOrd="0" presId="urn:microsoft.com/office/officeart/2005/8/layout/matrix3"/>
    <dgm:cxn modelId="{ADDCDA83-DB9D-274E-81B5-F93ED1D4CD36}" srcId="{D1AE7622-2038-F347-BCB8-AB407572799C}" destId="{37D18858-8123-0449-8F02-30929F14B443}" srcOrd="2" destOrd="0" parTransId="{3494900C-7414-EA4A-AE9A-D75E70A13671}" sibTransId="{B3ADAAD7-9DDA-3545-9BBC-9BDD86B59920}"/>
    <dgm:cxn modelId="{4907D5A1-740E-AA45-807B-30F5563D1336}" srcId="{D1AE7622-2038-F347-BCB8-AB407572799C}" destId="{F15A7D77-6FA4-7E42-B8D1-0AF98746B1AA}" srcOrd="1" destOrd="0" parTransId="{2114A6CD-2571-6F48-A3E6-29C3BE532A1A}" sibTransId="{1975FB53-263A-A04B-9A47-BD9844B496BE}"/>
    <dgm:cxn modelId="{74004AA3-7CE3-B445-88E8-A5231E5768F1}" type="presOf" srcId="{50B8E209-8C61-5442-9C73-0F8F1788E84D}" destId="{897228A8-D3D1-D547-BB60-678F4D30C3C4}" srcOrd="0" destOrd="2" presId="urn:microsoft.com/office/officeart/2005/8/layout/matrix3"/>
    <dgm:cxn modelId="{42790EB0-BEAB-C349-9623-719278EEB1F8}" type="presOf" srcId="{37D18858-8123-0449-8F02-30929F14B443}" destId="{0A0C950D-D284-894B-B22D-BF386A379341}" srcOrd="0" destOrd="0" presId="urn:microsoft.com/office/officeart/2005/8/layout/matrix3"/>
    <dgm:cxn modelId="{BB3115B9-04FA-474A-9477-46FB107BEDAF}" srcId="{D1AE7622-2038-F347-BCB8-AB407572799C}" destId="{3B875275-2637-384A-90C9-048F7E2CB404}" srcOrd="3" destOrd="0" parTransId="{19E92B37-523A-4B46-866C-1301B7FD21A8}" sibTransId="{A953DC8E-7109-DD44-9E69-9D2E696A1729}"/>
    <dgm:cxn modelId="{1C59BEDF-30BC-4440-BE81-0430BAA52D4D}" type="presOf" srcId="{D1AE7622-2038-F347-BCB8-AB407572799C}" destId="{0EE4873D-E79F-EA49-BF8A-9500E3FEBD39}" srcOrd="0" destOrd="0" presId="urn:microsoft.com/office/officeart/2005/8/layout/matrix3"/>
    <dgm:cxn modelId="{9CBD04F4-0FD7-C447-B636-1B978505A36D}" type="presOf" srcId="{1CA25092-74A7-6945-A01B-B5462DE74EBA}" destId="{897228A8-D3D1-D547-BB60-678F4D30C3C4}" srcOrd="0" destOrd="1" presId="urn:microsoft.com/office/officeart/2005/8/layout/matrix3"/>
    <dgm:cxn modelId="{670984F4-0E97-F948-931C-1DBFEF6508FB}" srcId="{D1AE7622-2038-F347-BCB8-AB407572799C}" destId="{53F7E5E4-3CB4-6F4F-ADCC-3FA97F451B73}" srcOrd="0" destOrd="0" parTransId="{0E139C2D-A6ED-074C-BB0F-F010EC8B8EC5}" sibTransId="{2C7E0662-5C43-BA4B-BD9D-8FB1C54EDF61}"/>
    <dgm:cxn modelId="{DAD7B7FC-2F3A-2F4C-B07C-D21ED49FC246}" type="presOf" srcId="{3B875275-2637-384A-90C9-048F7E2CB404}" destId="{897228A8-D3D1-D547-BB60-678F4D30C3C4}" srcOrd="0" destOrd="0" presId="urn:microsoft.com/office/officeart/2005/8/layout/matrix3"/>
    <dgm:cxn modelId="{2B2375FD-248D-0640-AE45-FFAF26DDCFEC}" srcId="{D1AE7622-2038-F347-BCB8-AB407572799C}" destId="{80F25BB6-938E-2E40-A8D4-F5B4E87374A7}" srcOrd="5" destOrd="0" parTransId="{5ABE5E34-3050-704C-9A12-E9B35E209466}" sibTransId="{DEA51916-15F5-B540-8402-D6B21D3AA00D}"/>
    <dgm:cxn modelId="{B7868A10-49F8-F247-BBAD-62649A98AE1F}" type="presParOf" srcId="{0EE4873D-E79F-EA49-BF8A-9500E3FEBD39}" destId="{10D45294-7149-874A-82AC-F7C6E7B6FEA2}" srcOrd="0" destOrd="0" presId="urn:microsoft.com/office/officeart/2005/8/layout/matrix3"/>
    <dgm:cxn modelId="{3F16C746-6307-4F4F-8AF0-7BA2A58A5F13}" type="presParOf" srcId="{0EE4873D-E79F-EA49-BF8A-9500E3FEBD39}" destId="{F0573E76-9948-514A-B2C6-4459E55A44E0}" srcOrd="1" destOrd="0" presId="urn:microsoft.com/office/officeart/2005/8/layout/matrix3"/>
    <dgm:cxn modelId="{3DAEF5C1-6E81-6248-A97A-D75CAC536791}" type="presParOf" srcId="{0EE4873D-E79F-EA49-BF8A-9500E3FEBD39}" destId="{6078ED2A-14DC-784B-BCAF-F35788C2F414}" srcOrd="2" destOrd="0" presId="urn:microsoft.com/office/officeart/2005/8/layout/matrix3"/>
    <dgm:cxn modelId="{99DC17FA-70FA-4140-A1FA-5289492F370A}" type="presParOf" srcId="{0EE4873D-E79F-EA49-BF8A-9500E3FEBD39}" destId="{0A0C950D-D284-894B-B22D-BF386A379341}" srcOrd="3" destOrd="0" presId="urn:microsoft.com/office/officeart/2005/8/layout/matrix3"/>
    <dgm:cxn modelId="{B53FE2DF-F1F8-A147-BD17-622A7132FB55}" type="presParOf" srcId="{0EE4873D-E79F-EA49-BF8A-9500E3FEBD39}" destId="{897228A8-D3D1-D547-BB60-678F4D30C3C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67D929-31BA-C04B-9AA8-A4F5224C6E15}" type="doc">
      <dgm:prSet loTypeId="urn:microsoft.com/office/officeart/2005/8/layout/radial2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D4BEB6-AE3E-E945-B5DC-C277DE4E121F}">
      <dgm:prSet custT="1"/>
      <dgm:spPr>
        <a:solidFill>
          <a:schemeClr val="accent4">
            <a:lumMod val="60000"/>
            <a:lumOff val="40000"/>
          </a:schemeClr>
        </a:solidFill>
        <a:ln w="57150">
          <a:solidFill>
            <a:schemeClr val="bg1"/>
          </a:solidFill>
        </a:ln>
      </dgm:spPr>
      <dgm:t>
        <a:bodyPr/>
        <a:lstStyle/>
        <a:p>
          <a:r>
            <a:rPr lang="en-US" sz="2800" b="1" dirty="0">
              <a:latin typeface="Marker Felt Wide" panose="02000400000000000000" pitchFamily="2" charset="77"/>
            </a:rPr>
            <a:t>4863 points</a:t>
          </a:r>
          <a:endParaRPr lang="en-US" sz="2800" dirty="0"/>
        </a:p>
      </dgm:t>
    </dgm:pt>
    <dgm:pt modelId="{E9A4C99A-054D-C646-9BD1-000DB30041AA}" type="parTrans" cxnId="{32EABF40-55BB-9545-A834-C73DD903E4EE}">
      <dgm:prSet/>
      <dgm:spPr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630ABD1A-2783-8641-8576-101E8FD134F5}" type="sibTrans" cxnId="{32EABF40-55BB-9545-A834-C73DD903E4EE}">
      <dgm:prSet/>
      <dgm:spPr/>
      <dgm:t>
        <a:bodyPr/>
        <a:lstStyle/>
        <a:p>
          <a:endParaRPr lang="en-US"/>
        </a:p>
      </dgm:t>
    </dgm:pt>
    <dgm:pt modelId="{A8AD19C2-4E34-9F45-BACD-C8AB41AEB061}">
      <dgm:prSet custT="1"/>
      <dgm:spPr>
        <a:solidFill>
          <a:srgbClr val="002060"/>
        </a:solidFill>
        <a:ln w="57150">
          <a:solidFill>
            <a:schemeClr val="bg1"/>
          </a:solidFill>
        </a:ln>
      </dgm:spPr>
      <dgm:t>
        <a:bodyPr/>
        <a:lstStyle/>
        <a:p>
          <a:r>
            <a:rPr lang="en-US" sz="2200" dirty="0"/>
            <a:t> </a:t>
          </a:r>
          <a:r>
            <a:rPr lang="en-US" sz="2800" b="1" i="0" dirty="0">
              <a:latin typeface="Marker Felt Wide" panose="02000400000000000000" pitchFamily="2" charset="77"/>
            </a:rPr>
            <a:t>123</a:t>
          </a:r>
          <a:r>
            <a:rPr lang="en-US" sz="3200" b="1" i="0" dirty="0">
              <a:latin typeface="Marker Felt Wide" panose="02000400000000000000" pitchFamily="2" charset="77"/>
            </a:rPr>
            <a:t> </a:t>
          </a:r>
          <a:r>
            <a:rPr lang="en-US" sz="2800" b="1" i="0" dirty="0">
              <a:latin typeface="Marker Felt Wide" panose="02000400000000000000" pitchFamily="2" charset="77"/>
            </a:rPr>
            <a:t>Wins</a:t>
          </a:r>
          <a:endParaRPr lang="en-US" sz="3200" b="1" i="0" dirty="0">
            <a:latin typeface="Marker Felt Wide" panose="02000400000000000000" pitchFamily="2" charset="77"/>
          </a:endParaRPr>
        </a:p>
      </dgm:t>
    </dgm:pt>
    <dgm:pt modelId="{98721D02-CDF1-BF45-8015-1CF49FCA7794}" type="parTrans" cxnId="{458B1E0B-5990-1547-B793-4CB763A497AF}">
      <dgm:prSet/>
      <dgm:spPr>
        <a:ln>
          <a:solidFill>
            <a:srgbClr val="C00000"/>
          </a:solidFill>
        </a:ln>
      </dgm:spPr>
      <dgm:t>
        <a:bodyPr/>
        <a:lstStyle/>
        <a:p>
          <a:endParaRPr lang="en-US"/>
        </a:p>
      </dgm:t>
    </dgm:pt>
    <dgm:pt modelId="{2E71B7EE-F3FE-AE47-ABE1-FEE1361E4D11}" type="sibTrans" cxnId="{458B1E0B-5990-1547-B793-4CB763A497AF}">
      <dgm:prSet/>
      <dgm:spPr/>
      <dgm:t>
        <a:bodyPr/>
        <a:lstStyle/>
        <a:p>
          <a:endParaRPr lang="en-US"/>
        </a:p>
      </dgm:t>
    </dgm:pt>
    <dgm:pt modelId="{47EFB5F8-75A7-0A45-AB57-6095FD958A82}">
      <dgm:prSet custT="1"/>
      <dgm:spPr>
        <a:solidFill>
          <a:srgbClr val="C00000"/>
        </a:solidFill>
        <a:ln w="57150">
          <a:solidFill>
            <a:schemeClr val="bg1"/>
          </a:solidFill>
        </a:ln>
      </dgm:spPr>
      <dgm:t>
        <a:bodyPr/>
        <a:lstStyle/>
        <a:p>
          <a:r>
            <a:rPr lang="en-US" altLang="ko-KR" sz="2400" b="1" dirty="0">
              <a:solidFill>
                <a:schemeClr val="bg1"/>
              </a:solidFill>
              <a:latin typeface="Marker Felt Wide" panose="02000400000000000000" pitchFamily="2" charset="77"/>
              <a:ea typeface="굴림" charset="-127"/>
            </a:rPr>
            <a:t>44,845 yards</a:t>
          </a:r>
          <a:endParaRPr lang="en-US" sz="2400" dirty="0"/>
        </a:p>
      </dgm:t>
    </dgm:pt>
    <dgm:pt modelId="{8C6A9BD0-DA76-734B-B4EB-35BD09F7E4F3}" type="parTrans" cxnId="{D61C2CD9-DA2D-FC43-B242-B5483CA3C778}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F4D82242-9A92-5945-896C-4923DF89C946}" type="sibTrans" cxnId="{D61C2CD9-DA2D-FC43-B242-B5483CA3C778}">
      <dgm:prSet/>
      <dgm:spPr/>
      <dgm:t>
        <a:bodyPr/>
        <a:lstStyle/>
        <a:p>
          <a:endParaRPr lang="en-US"/>
        </a:p>
      </dgm:t>
    </dgm:pt>
    <dgm:pt modelId="{4AA24AAF-04FC-584A-8EF1-DF66023C923C}" type="pres">
      <dgm:prSet presAssocID="{7767D929-31BA-C04B-9AA8-A4F5224C6E1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AE21FCF-6FB0-884E-83B3-66120DF7EED7}" type="pres">
      <dgm:prSet presAssocID="{7767D929-31BA-C04B-9AA8-A4F5224C6E15}" presName="cycle" presStyleCnt="0"/>
      <dgm:spPr/>
    </dgm:pt>
    <dgm:pt modelId="{40002B0D-1E23-964B-9A21-05E63C6285FB}" type="pres">
      <dgm:prSet presAssocID="{7767D929-31BA-C04B-9AA8-A4F5224C6E15}" presName="centerShape" presStyleCnt="0"/>
      <dgm:spPr/>
    </dgm:pt>
    <dgm:pt modelId="{837A5C7B-7881-B843-85E2-0E20CA9013C5}" type="pres">
      <dgm:prSet presAssocID="{7767D929-31BA-C04B-9AA8-A4F5224C6E15}" presName="connSite" presStyleLbl="node1" presStyleIdx="0" presStyleCnt="4"/>
      <dgm:spPr/>
    </dgm:pt>
    <dgm:pt modelId="{F3EF8C39-6849-9243-A3CB-D9D1ABF28284}" type="pres">
      <dgm:prSet presAssocID="{7767D929-31BA-C04B-9AA8-A4F5224C6E15}" presName="visible" presStyleLbl="node1" presStyleIdx="0" presStyleCnt="4"/>
      <dgm:spPr>
        <a:solidFill>
          <a:srgbClr val="002060"/>
        </a:solidFill>
        <a:ln w="57150">
          <a:solidFill>
            <a:schemeClr val="bg1"/>
          </a:solidFill>
        </a:ln>
      </dgm:spPr>
    </dgm:pt>
    <dgm:pt modelId="{142591B7-8C24-9A4E-8FA0-97CF2569D400}" type="pres">
      <dgm:prSet presAssocID="{98721D02-CDF1-BF45-8015-1CF49FCA7794}" presName="Name25" presStyleLbl="parChTrans1D1" presStyleIdx="0" presStyleCnt="3"/>
      <dgm:spPr/>
    </dgm:pt>
    <dgm:pt modelId="{A63C49D0-9E1C-7748-A8DD-38CA0EE676EF}" type="pres">
      <dgm:prSet presAssocID="{A8AD19C2-4E34-9F45-BACD-C8AB41AEB061}" presName="node" presStyleCnt="0"/>
      <dgm:spPr/>
    </dgm:pt>
    <dgm:pt modelId="{8BD87656-F0B9-8746-92D0-C5DD3D896CEC}" type="pres">
      <dgm:prSet presAssocID="{A8AD19C2-4E34-9F45-BACD-C8AB41AEB06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7E2F6796-E95E-2246-AD95-09CA96877A61}" type="pres">
      <dgm:prSet presAssocID="{A8AD19C2-4E34-9F45-BACD-C8AB41AEB061}" presName="childNode" presStyleLbl="revTx" presStyleIdx="0" presStyleCnt="0">
        <dgm:presLayoutVars>
          <dgm:bulletEnabled val="1"/>
        </dgm:presLayoutVars>
      </dgm:prSet>
      <dgm:spPr/>
    </dgm:pt>
    <dgm:pt modelId="{125F3818-1755-E444-8ACD-872C65AD1535}" type="pres">
      <dgm:prSet presAssocID="{E9A4C99A-054D-C646-9BD1-000DB30041AA}" presName="Name25" presStyleLbl="parChTrans1D1" presStyleIdx="1" presStyleCnt="3"/>
      <dgm:spPr/>
    </dgm:pt>
    <dgm:pt modelId="{98A72693-AB23-B14B-A060-B87C20E9C2A7}" type="pres">
      <dgm:prSet presAssocID="{C0D4BEB6-AE3E-E945-B5DC-C277DE4E121F}" presName="node" presStyleCnt="0"/>
      <dgm:spPr/>
    </dgm:pt>
    <dgm:pt modelId="{10451BA2-71FF-1141-975C-A6A6BD9BD10F}" type="pres">
      <dgm:prSet presAssocID="{C0D4BEB6-AE3E-E945-B5DC-C277DE4E121F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678D2552-F962-1C43-A752-B00BD108AFAE}" type="pres">
      <dgm:prSet presAssocID="{C0D4BEB6-AE3E-E945-B5DC-C277DE4E121F}" presName="childNode" presStyleLbl="revTx" presStyleIdx="0" presStyleCnt="0">
        <dgm:presLayoutVars>
          <dgm:bulletEnabled val="1"/>
        </dgm:presLayoutVars>
      </dgm:prSet>
      <dgm:spPr/>
    </dgm:pt>
    <dgm:pt modelId="{3657FCCC-796B-574A-9F6B-32C2E988F303}" type="pres">
      <dgm:prSet presAssocID="{8C6A9BD0-DA76-734B-B4EB-35BD09F7E4F3}" presName="Name25" presStyleLbl="parChTrans1D1" presStyleIdx="2" presStyleCnt="3"/>
      <dgm:spPr/>
    </dgm:pt>
    <dgm:pt modelId="{3D616C52-08B5-B34F-99C9-56C70195239D}" type="pres">
      <dgm:prSet presAssocID="{47EFB5F8-75A7-0A45-AB57-6095FD958A82}" presName="node" presStyleCnt="0"/>
      <dgm:spPr/>
    </dgm:pt>
    <dgm:pt modelId="{7CB0BF19-B608-5045-8166-F07F601E4875}" type="pres">
      <dgm:prSet presAssocID="{47EFB5F8-75A7-0A45-AB57-6095FD958A82}" presName="parentNode" presStyleLbl="node1" presStyleIdx="3" presStyleCnt="4" custScaleX="101013">
        <dgm:presLayoutVars>
          <dgm:chMax val="1"/>
          <dgm:bulletEnabled val="1"/>
        </dgm:presLayoutVars>
      </dgm:prSet>
      <dgm:spPr/>
    </dgm:pt>
    <dgm:pt modelId="{E9769A55-EA2C-5640-A358-0610A9E88886}" type="pres">
      <dgm:prSet presAssocID="{47EFB5F8-75A7-0A45-AB57-6095FD958A8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58B1E0B-5990-1547-B793-4CB763A497AF}" srcId="{7767D929-31BA-C04B-9AA8-A4F5224C6E15}" destId="{A8AD19C2-4E34-9F45-BACD-C8AB41AEB061}" srcOrd="0" destOrd="0" parTransId="{98721D02-CDF1-BF45-8015-1CF49FCA7794}" sibTransId="{2E71B7EE-F3FE-AE47-ABE1-FEE1361E4D11}"/>
    <dgm:cxn modelId="{10311A0C-F7E2-0443-A0B1-474A5DD66CBC}" type="presOf" srcId="{98721D02-CDF1-BF45-8015-1CF49FCA7794}" destId="{142591B7-8C24-9A4E-8FA0-97CF2569D400}" srcOrd="0" destOrd="0" presId="urn:microsoft.com/office/officeart/2005/8/layout/radial2"/>
    <dgm:cxn modelId="{0D52CE33-B682-BC48-B82A-AE3638CD8786}" type="presOf" srcId="{C0D4BEB6-AE3E-E945-B5DC-C277DE4E121F}" destId="{10451BA2-71FF-1141-975C-A6A6BD9BD10F}" srcOrd="0" destOrd="0" presId="urn:microsoft.com/office/officeart/2005/8/layout/radial2"/>
    <dgm:cxn modelId="{32EABF40-55BB-9545-A834-C73DD903E4EE}" srcId="{7767D929-31BA-C04B-9AA8-A4F5224C6E15}" destId="{C0D4BEB6-AE3E-E945-B5DC-C277DE4E121F}" srcOrd="1" destOrd="0" parTransId="{E9A4C99A-054D-C646-9BD1-000DB30041AA}" sibTransId="{630ABD1A-2783-8641-8576-101E8FD134F5}"/>
    <dgm:cxn modelId="{EC03339E-A197-AC4A-BFE1-C5E2EFF6AA70}" type="presOf" srcId="{47EFB5F8-75A7-0A45-AB57-6095FD958A82}" destId="{7CB0BF19-B608-5045-8166-F07F601E4875}" srcOrd="0" destOrd="0" presId="urn:microsoft.com/office/officeart/2005/8/layout/radial2"/>
    <dgm:cxn modelId="{876C25D9-EED2-0840-AE57-F9051A3FC5EE}" type="presOf" srcId="{A8AD19C2-4E34-9F45-BACD-C8AB41AEB061}" destId="{8BD87656-F0B9-8746-92D0-C5DD3D896CEC}" srcOrd="0" destOrd="0" presId="urn:microsoft.com/office/officeart/2005/8/layout/radial2"/>
    <dgm:cxn modelId="{D61C2CD9-DA2D-FC43-B242-B5483CA3C778}" srcId="{7767D929-31BA-C04B-9AA8-A4F5224C6E15}" destId="{47EFB5F8-75A7-0A45-AB57-6095FD958A82}" srcOrd="2" destOrd="0" parTransId="{8C6A9BD0-DA76-734B-B4EB-35BD09F7E4F3}" sibTransId="{F4D82242-9A92-5945-896C-4923DF89C946}"/>
    <dgm:cxn modelId="{C72E3EE4-C0CF-774F-92DC-8E62500EDE4B}" type="presOf" srcId="{7767D929-31BA-C04B-9AA8-A4F5224C6E15}" destId="{4AA24AAF-04FC-584A-8EF1-DF66023C923C}" srcOrd="0" destOrd="0" presId="urn:microsoft.com/office/officeart/2005/8/layout/radial2"/>
    <dgm:cxn modelId="{B80B6CEB-60AC-C94D-9A3B-51CD70827CB1}" type="presOf" srcId="{E9A4C99A-054D-C646-9BD1-000DB30041AA}" destId="{125F3818-1755-E444-8ACD-872C65AD1535}" srcOrd="0" destOrd="0" presId="urn:microsoft.com/office/officeart/2005/8/layout/radial2"/>
    <dgm:cxn modelId="{49C4BFFA-8966-7745-8AE6-74EE4410963A}" type="presOf" srcId="{8C6A9BD0-DA76-734B-B4EB-35BD09F7E4F3}" destId="{3657FCCC-796B-574A-9F6B-32C2E988F303}" srcOrd="0" destOrd="0" presId="urn:microsoft.com/office/officeart/2005/8/layout/radial2"/>
    <dgm:cxn modelId="{FADB6086-2AF8-BB4F-BF20-0B5DC4678203}" type="presParOf" srcId="{4AA24AAF-04FC-584A-8EF1-DF66023C923C}" destId="{0AE21FCF-6FB0-884E-83B3-66120DF7EED7}" srcOrd="0" destOrd="0" presId="urn:microsoft.com/office/officeart/2005/8/layout/radial2"/>
    <dgm:cxn modelId="{01A82487-3E75-1D40-85BC-C61C495A16FA}" type="presParOf" srcId="{0AE21FCF-6FB0-884E-83B3-66120DF7EED7}" destId="{40002B0D-1E23-964B-9A21-05E63C6285FB}" srcOrd="0" destOrd="0" presId="urn:microsoft.com/office/officeart/2005/8/layout/radial2"/>
    <dgm:cxn modelId="{0126FEEC-A824-B847-8CDD-DD2F89971577}" type="presParOf" srcId="{40002B0D-1E23-964B-9A21-05E63C6285FB}" destId="{837A5C7B-7881-B843-85E2-0E20CA9013C5}" srcOrd="0" destOrd="0" presId="urn:microsoft.com/office/officeart/2005/8/layout/radial2"/>
    <dgm:cxn modelId="{9C5CBAC9-CE4E-9D4E-A4BB-E73B127A6180}" type="presParOf" srcId="{40002B0D-1E23-964B-9A21-05E63C6285FB}" destId="{F3EF8C39-6849-9243-A3CB-D9D1ABF28284}" srcOrd="1" destOrd="0" presId="urn:microsoft.com/office/officeart/2005/8/layout/radial2"/>
    <dgm:cxn modelId="{857B126C-C19A-4E48-80A8-C58A95555605}" type="presParOf" srcId="{0AE21FCF-6FB0-884E-83B3-66120DF7EED7}" destId="{142591B7-8C24-9A4E-8FA0-97CF2569D400}" srcOrd="1" destOrd="0" presId="urn:microsoft.com/office/officeart/2005/8/layout/radial2"/>
    <dgm:cxn modelId="{4A92A96F-E5A6-964D-9DEF-8BAD730DE1F2}" type="presParOf" srcId="{0AE21FCF-6FB0-884E-83B3-66120DF7EED7}" destId="{A63C49D0-9E1C-7748-A8DD-38CA0EE676EF}" srcOrd="2" destOrd="0" presId="urn:microsoft.com/office/officeart/2005/8/layout/radial2"/>
    <dgm:cxn modelId="{36E775E0-4C23-8849-8DE6-85A9CC0C126D}" type="presParOf" srcId="{A63C49D0-9E1C-7748-A8DD-38CA0EE676EF}" destId="{8BD87656-F0B9-8746-92D0-C5DD3D896CEC}" srcOrd="0" destOrd="0" presId="urn:microsoft.com/office/officeart/2005/8/layout/radial2"/>
    <dgm:cxn modelId="{8275DC43-B84C-F640-9539-711CED2085A5}" type="presParOf" srcId="{A63C49D0-9E1C-7748-A8DD-38CA0EE676EF}" destId="{7E2F6796-E95E-2246-AD95-09CA96877A61}" srcOrd="1" destOrd="0" presId="urn:microsoft.com/office/officeart/2005/8/layout/radial2"/>
    <dgm:cxn modelId="{9322D0B6-76DE-2C4C-B94E-03B8E196FD03}" type="presParOf" srcId="{0AE21FCF-6FB0-884E-83B3-66120DF7EED7}" destId="{125F3818-1755-E444-8ACD-872C65AD1535}" srcOrd="3" destOrd="0" presId="urn:microsoft.com/office/officeart/2005/8/layout/radial2"/>
    <dgm:cxn modelId="{87ED9105-44A5-F64E-8764-AF9DF0956E7A}" type="presParOf" srcId="{0AE21FCF-6FB0-884E-83B3-66120DF7EED7}" destId="{98A72693-AB23-B14B-A060-B87C20E9C2A7}" srcOrd="4" destOrd="0" presId="urn:microsoft.com/office/officeart/2005/8/layout/radial2"/>
    <dgm:cxn modelId="{3608A298-B54D-4448-AC0A-300047830037}" type="presParOf" srcId="{98A72693-AB23-B14B-A060-B87C20E9C2A7}" destId="{10451BA2-71FF-1141-975C-A6A6BD9BD10F}" srcOrd="0" destOrd="0" presId="urn:microsoft.com/office/officeart/2005/8/layout/radial2"/>
    <dgm:cxn modelId="{28A632EB-A952-8946-9139-2B37B4F67518}" type="presParOf" srcId="{98A72693-AB23-B14B-A060-B87C20E9C2A7}" destId="{678D2552-F962-1C43-A752-B00BD108AFAE}" srcOrd="1" destOrd="0" presId="urn:microsoft.com/office/officeart/2005/8/layout/radial2"/>
    <dgm:cxn modelId="{50ACF5FB-8962-E24D-A5E0-95177C49DF0F}" type="presParOf" srcId="{0AE21FCF-6FB0-884E-83B3-66120DF7EED7}" destId="{3657FCCC-796B-574A-9F6B-32C2E988F303}" srcOrd="5" destOrd="0" presId="urn:microsoft.com/office/officeart/2005/8/layout/radial2"/>
    <dgm:cxn modelId="{E32D2F83-A55A-F343-884B-AC3760B204F8}" type="presParOf" srcId="{0AE21FCF-6FB0-884E-83B3-66120DF7EED7}" destId="{3D616C52-08B5-B34F-99C9-56C70195239D}" srcOrd="6" destOrd="0" presId="urn:microsoft.com/office/officeart/2005/8/layout/radial2"/>
    <dgm:cxn modelId="{6F2EFF67-80DF-3943-B994-A09B395D05EE}" type="presParOf" srcId="{3D616C52-08B5-B34F-99C9-56C70195239D}" destId="{7CB0BF19-B608-5045-8166-F07F601E4875}" srcOrd="0" destOrd="0" presId="urn:microsoft.com/office/officeart/2005/8/layout/radial2"/>
    <dgm:cxn modelId="{FF8734EE-C87B-F14F-AEB5-B37D8626BAE2}" type="presParOf" srcId="{3D616C52-08B5-B34F-99C9-56C70195239D}" destId="{E9769A55-EA2C-5640-A358-0610A9E8888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36BEF-7507-CB4E-A8E0-2CF1E80A9C78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8BFD9-24C3-D549-99C5-AEA934901C9C}">
      <dgm:prSet/>
      <dgm:spPr>
        <a:solidFill>
          <a:schemeClr val="accent4">
            <a:lumMod val="60000"/>
            <a:lumOff val="40000"/>
          </a:schemeClr>
        </a:solidFill>
        <a:ln w="57150">
          <a:solidFill>
            <a:srgbClr val="FFC000"/>
          </a:solidFill>
        </a:ln>
      </dgm:spPr>
      <dgm:t>
        <a:bodyPr/>
        <a:lstStyle/>
        <a:p>
          <a:r>
            <a:rPr lang="en-US" b="1" i="0" dirty="0">
              <a:latin typeface="Marker Felt Wide" panose="02000400000000000000" pitchFamily="2" charset="77"/>
            </a:rPr>
            <a:t>3,825 points allowed</a:t>
          </a:r>
        </a:p>
      </dgm:t>
    </dgm:pt>
    <dgm:pt modelId="{EA4A1DB8-4341-ED49-906A-8B43ACBA476C}" type="parTrans" cxnId="{0D59CFAB-D33D-4E47-AE14-769DE808C391}">
      <dgm:prSet/>
      <dgm:spPr/>
      <dgm:t>
        <a:bodyPr/>
        <a:lstStyle/>
        <a:p>
          <a:endParaRPr lang="en-US"/>
        </a:p>
      </dgm:t>
    </dgm:pt>
    <dgm:pt modelId="{59AEC74E-1973-1146-B885-46839EB91CBE}" type="sibTrans" cxnId="{0D59CFAB-D33D-4E47-AE14-769DE808C391}">
      <dgm:prSet/>
      <dgm:spPr/>
      <dgm:t>
        <a:bodyPr/>
        <a:lstStyle/>
        <a:p>
          <a:endParaRPr lang="en-US"/>
        </a:p>
      </dgm:t>
    </dgm:pt>
    <dgm:pt modelId="{A8410A07-CE4F-D145-B9B2-6053AE1F71D3}">
      <dgm:prSet custT="1"/>
      <dgm:spPr>
        <a:solidFill>
          <a:srgbClr val="FFC000"/>
        </a:solidFill>
        <a:ln w="57150"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2800" b="1" i="0" dirty="0">
              <a:latin typeface="Marker Felt Wide" panose="02000400000000000000" pitchFamily="2" charset="77"/>
            </a:rPr>
            <a:t>108 Wins</a:t>
          </a:r>
        </a:p>
      </dgm:t>
    </dgm:pt>
    <dgm:pt modelId="{7D996D0C-A486-FA42-8A4E-8FCAF011E8F3}" type="parTrans" cxnId="{38D2D583-2F5C-1744-8925-507774F44610}">
      <dgm:prSet/>
      <dgm:spPr/>
      <dgm:t>
        <a:bodyPr/>
        <a:lstStyle/>
        <a:p>
          <a:endParaRPr lang="en-US"/>
        </a:p>
      </dgm:t>
    </dgm:pt>
    <dgm:pt modelId="{AB2C9FEF-63A7-2F4C-9031-FC03642D3A55}" type="sibTrans" cxnId="{38D2D583-2F5C-1744-8925-507774F44610}">
      <dgm:prSet/>
      <dgm:spPr/>
      <dgm:t>
        <a:bodyPr/>
        <a:lstStyle/>
        <a:p>
          <a:endParaRPr lang="en-US"/>
        </a:p>
      </dgm:t>
    </dgm:pt>
    <dgm:pt modelId="{9B4876CA-DD9C-5D4B-A5B3-E0C51D0C18AB}">
      <dgm:prSet/>
      <dgm:spPr>
        <a:solidFill>
          <a:schemeClr val="accent4">
            <a:lumMod val="50000"/>
          </a:schemeClr>
        </a:solidFill>
        <a:ln w="57150">
          <a:solidFill>
            <a:srgbClr val="FFC000"/>
          </a:solidFill>
        </a:ln>
      </dgm:spPr>
      <dgm:t>
        <a:bodyPr/>
        <a:lstStyle/>
        <a:p>
          <a:r>
            <a:rPr lang="en-US" b="1" i="0" dirty="0">
              <a:latin typeface="Marker Felt Wide" panose="02000400000000000000" pitchFamily="2" charset="77"/>
            </a:rPr>
            <a:t>58420 yards allowed</a:t>
          </a:r>
        </a:p>
      </dgm:t>
    </dgm:pt>
    <dgm:pt modelId="{939319B2-5635-6045-B8C3-46D1D1144F5A}" type="parTrans" cxnId="{EC7F7D49-DABF-E345-8928-A245207DA5A3}">
      <dgm:prSet/>
      <dgm:spPr/>
      <dgm:t>
        <a:bodyPr/>
        <a:lstStyle/>
        <a:p>
          <a:endParaRPr lang="en-US"/>
        </a:p>
      </dgm:t>
    </dgm:pt>
    <dgm:pt modelId="{818BCD39-DEB9-3847-B832-042E864A83F9}" type="sibTrans" cxnId="{EC7F7D49-DABF-E345-8928-A245207DA5A3}">
      <dgm:prSet/>
      <dgm:spPr/>
      <dgm:t>
        <a:bodyPr/>
        <a:lstStyle/>
        <a:p>
          <a:endParaRPr lang="en-US"/>
        </a:p>
      </dgm:t>
    </dgm:pt>
    <dgm:pt modelId="{511151DA-60F4-F84C-9189-A8B97120EF72}" type="pres">
      <dgm:prSet presAssocID="{2F536BEF-7507-CB4E-A8E0-2CF1E80A9C78}" presName="composite" presStyleCnt="0">
        <dgm:presLayoutVars>
          <dgm:chMax val="5"/>
          <dgm:dir val="rev"/>
          <dgm:animLvl val="ctr"/>
          <dgm:resizeHandles val="exact"/>
        </dgm:presLayoutVars>
      </dgm:prSet>
      <dgm:spPr/>
    </dgm:pt>
    <dgm:pt modelId="{C361962D-1033-F84A-A068-1CEF615C84B5}" type="pres">
      <dgm:prSet presAssocID="{2F536BEF-7507-CB4E-A8E0-2CF1E80A9C78}" presName="cycle" presStyleCnt="0"/>
      <dgm:spPr/>
    </dgm:pt>
    <dgm:pt modelId="{6776A232-C851-384B-94A6-E65765CDB665}" type="pres">
      <dgm:prSet presAssocID="{2F536BEF-7507-CB4E-A8E0-2CF1E80A9C78}" presName="centerShape" presStyleCnt="0"/>
      <dgm:spPr/>
    </dgm:pt>
    <dgm:pt modelId="{71B9D29C-1207-8247-9062-ECC0FB9EBBA1}" type="pres">
      <dgm:prSet presAssocID="{2F536BEF-7507-CB4E-A8E0-2CF1E80A9C78}" presName="connSite" presStyleLbl="node1" presStyleIdx="0" presStyleCnt="4"/>
      <dgm:spPr/>
    </dgm:pt>
    <dgm:pt modelId="{65484D66-28CF-0E45-B118-1422A94DDC22}" type="pres">
      <dgm:prSet presAssocID="{2F536BEF-7507-CB4E-A8E0-2CF1E80A9C78}" presName="visible" presStyleLbl="node1" presStyleIdx="0" presStyleCnt="4"/>
      <dgm:spPr>
        <a:solidFill>
          <a:schemeClr val="accent4">
            <a:lumMod val="50000"/>
          </a:schemeClr>
        </a:solidFill>
        <a:ln w="57150">
          <a:solidFill>
            <a:schemeClr val="accent4">
              <a:lumMod val="60000"/>
              <a:lumOff val="40000"/>
            </a:schemeClr>
          </a:solidFill>
        </a:ln>
      </dgm:spPr>
    </dgm:pt>
    <dgm:pt modelId="{969E3A42-BB46-4F4B-8C34-EAFAD046D1EE}" type="pres">
      <dgm:prSet presAssocID="{EA4A1DB8-4341-ED49-906A-8B43ACBA476C}" presName="Name25" presStyleLbl="parChTrans1D1" presStyleIdx="0" presStyleCnt="3"/>
      <dgm:spPr/>
    </dgm:pt>
    <dgm:pt modelId="{6F1AFA51-9C3A-D342-8A67-293DB1350EAD}" type="pres">
      <dgm:prSet presAssocID="{0748BFD9-24C3-D549-99C5-AEA934901C9C}" presName="node" presStyleCnt="0"/>
      <dgm:spPr/>
    </dgm:pt>
    <dgm:pt modelId="{6AF9CBDE-6431-DD42-B378-5C6A855B23F2}" type="pres">
      <dgm:prSet presAssocID="{0748BFD9-24C3-D549-99C5-AEA934901C9C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93AEF88-845A-F444-AAD9-80860283DDE5}" type="pres">
      <dgm:prSet presAssocID="{0748BFD9-24C3-D549-99C5-AEA934901C9C}" presName="childNode" presStyleLbl="revTx" presStyleIdx="0" presStyleCnt="0">
        <dgm:presLayoutVars>
          <dgm:bulletEnabled val="1"/>
        </dgm:presLayoutVars>
      </dgm:prSet>
      <dgm:spPr/>
    </dgm:pt>
    <dgm:pt modelId="{444F989D-91BD-E24E-A0CA-45464457B2B1}" type="pres">
      <dgm:prSet presAssocID="{7D996D0C-A486-FA42-8A4E-8FCAF011E8F3}" presName="Name25" presStyleLbl="parChTrans1D1" presStyleIdx="1" presStyleCnt="3"/>
      <dgm:spPr/>
    </dgm:pt>
    <dgm:pt modelId="{DF833D62-14E3-0D44-B5A1-31A967F01758}" type="pres">
      <dgm:prSet presAssocID="{A8410A07-CE4F-D145-B9B2-6053AE1F71D3}" presName="node" presStyleCnt="0"/>
      <dgm:spPr/>
    </dgm:pt>
    <dgm:pt modelId="{80E0236E-A40E-8D4E-AC1A-62F4371FABDB}" type="pres">
      <dgm:prSet presAssocID="{A8410A07-CE4F-D145-B9B2-6053AE1F71D3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7278CAD-5D23-2C4F-BAB6-8ADCF1C44CEA}" type="pres">
      <dgm:prSet presAssocID="{A8410A07-CE4F-D145-B9B2-6053AE1F71D3}" presName="childNode" presStyleLbl="revTx" presStyleIdx="0" presStyleCnt="0">
        <dgm:presLayoutVars>
          <dgm:bulletEnabled val="1"/>
        </dgm:presLayoutVars>
      </dgm:prSet>
      <dgm:spPr/>
    </dgm:pt>
    <dgm:pt modelId="{A29C2D28-4B0B-3D42-97D4-D2C14E84F8FC}" type="pres">
      <dgm:prSet presAssocID="{939319B2-5635-6045-B8C3-46D1D1144F5A}" presName="Name25" presStyleLbl="parChTrans1D1" presStyleIdx="2" presStyleCnt="3"/>
      <dgm:spPr/>
    </dgm:pt>
    <dgm:pt modelId="{C5B4A6F6-45F9-1640-B455-D7D2BDF077E2}" type="pres">
      <dgm:prSet presAssocID="{9B4876CA-DD9C-5D4B-A5B3-E0C51D0C18AB}" presName="node" presStyleCnt="0"/>
      <dgm:spPr/>
    </dgm:pt>
    <dgm:pt modelId="{CFED716F-4B24-024C-B8B4-604457829A2E}" type="pres">
      <dgm:prSet presAssocID="{9B4876CA-DD9C-5D4B-A5B3-E0C51D0C18AB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B850EE74-2ADB-7A47-9BC8-007F6F479952}" type="pres">
      <dgm:prSet presAssocID="{9B4876CA-DD9C-5D4B-A5B3-E0C51D0C18AB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7F269017-FC43-314B-8493-2F06EF15EBF8}" type="presOf" srcId="{939319B2-5635-6045-B8C3-46D1D1144F5A}" destId="{A29C2D28-4B0B-3D42-97D4-D2C14E84F8FC}" srcOrd="0" destOrd="0" presId="urn:microsoft.com/office/officeart/2005/8/layout/radial2"/>
    <dgm:cxn modelId="{C1FEBA1B-5C75-4544-96A0-472944BB453E}" type="presOf" srcId="{2F536BEF-7507-CB4E-A8E0-2CF1E80A9C78}" destId="{511151DA-60F4-F84C-9189-A8B97120EF72}" srcOrd="0" destOrd="0" presId="urn:microsoft.com/office/officeart/2005/8/layout/radial2"/>
    <dgm:cxn modelId="{EC7F7D49-DABF-E345-8928-A245207DA5A3}" srcId="{2F536BEF-7507-CB4E-A8E0-2CF1E80A9C78}" destId="{9B4876CA-DD9C-5D4B-A5B3-E0C51D0C18AB}" srcOrd="2" destOrd="0" parTransId="{939319B2-5635-6045-B8C3-46D1D1144F5A}" sibTransId="{818BCD39-DEB9-3847-B832-042E864A83F9}"/>
    <dgm:cxn modelId="{38D2D583-2F5C-1744-8925-507774F44610}" srcId="{2F536BEF-7507-CB4E-A8E0-2CF1E80A9C78}" destId="{A8410A07-CE4F-D145-B9B2-6053AE1F71D3}" srcOrd="1" destOrd="0" parTransId="{7D996D0C-A486-FA42-8A4E-8FCAF011E8F3}" sibTransId="{AB2C9FEF-63A7-2F4C-9031-FC03642D3A55}"/>
    <dgm:cxn modelId="{FFAFD08B-55E2-6643-A345-ACAF927395D8}" type="presOf" srcId="{A8410A07-CE4F-D145-B9B2-6053AE1F71D3}" destId="{80E0236E-A40E-8D4E-AC1A-62F4371FABDB}" srcOrd="0" destOrd="0" presId="urn:microsoft.com/office/officeart/2005/8/layout/radial2"/>
    <dgm:cxn modelId="{B2A24093-5FC8-994A-BABC-15B5D75D24B0}" type="presOf" srcId="{EA4A1DB8-4341-ED49-906A-8B43ACBA476C}" destId="{969E3A42-BB46-4F4B-8C34-EAFAD046D1EE}" srcOrd="0" destOrd="0" presId="urn:microsoft.com/office/officeart/2005/8/layout/radial2"/>
    <dgm:cxn modelId="{B886EBA6-D4A9-3348-AA75-25B94FE48CC9}" type="presOf" srcId="{0748BFD9-24C3-D549-99C5-AEA934901C9C}" destId="{6AF9CBDE-6431-DD42-B378-5C6A855B23F2}" srcOrd="0" destOrd="0" presId="urn:microsoft.com/office/officeart/2005/8/layout/radial2"/>
    <dgm:cxn modelId="{0D59CFAB-D33D-4E47-AE14-769DE808C391}" srcId="{2F536BEF-7507-CB4E-A8E0-2CF1E80A9C78}" destId="{0748BFD9-24C3-D549-99C5-AEA934901C9C}" srcOrd="0" destOrd="0" parTransId="{EA4A1DB8-4341-ED49-906A-8B43ACBA476C}" sibTransId="{59AEC74E-1973-1146-B885-46839EB91CBE}"/>
    <dgm:cxn modelId="{F71F5FC5-6B14-9B40-9450-1B464E8CE79A}" type="presOf" srcId="{9B4876CA-DD9C-5D4B-A5B3-E0C51D0C18AB}" destId="{CFED716F-4B24-024C-B8B4-604457829A2E}" srcOrd="0" destOrd="0" presId="urn:microsoft.com/office/officeart/2005/8/layout/radial2"/>
    <dgm:cxn modelId="{F182BFCA-064F-AA4C-AE73-DE8FDEFB7344}" type="presOf" srcId="{7D996D0C-A486-FA42-8A4E-8FCAF011E8F3}" destId="{444F989D-91BD-E24E-A0CA-45464457B2B1}" srcOrd="0" destOrd="0" presId="urn:microsoft.com/office/officeart/2005/8/layout/radial2"/>
    <dgm:cxn modelId="{9845D065-7865-BF46-84E9-D551EFF96006}" type="presParOf" srcId="{511151DA-60F4-F84C-9189-A8B97120EF72}" destId="{C361962D-1033-F84A-A068-1CEF615C84B5}" srcOrd="0" destOrd="0" presId="urn:microsoft.com/office/officeart/2005/8/layout/radial2"/>
    <dgm:cxn modelId="{220182C5-B986-CA4E-BAED-8D672ACB700C}" type="presParOf" srcId="{C361962D-1033-F84A-A068-1CEF615C84B5}" destId="{6776A232-C851-384B-94A6-E65765CDB665}" srcOrd="0" destOrd="0" presId="urn:microsoft.com/office/officeart/2005/8/layout/radial2"/>
    <dgm:cxn modelId="{B54F79CD-461D-6745-9E6F-B5FF89DB86F5}" type="presParOf" srcId="{6776A232-C851-384B-94A6-E65765CDB665}" destId="{71B9D29C-1207-8247-9062-ECC0FB9EBBA1}" srcOrd="0" destOrd="0" presId="urn:microsoft.com/office/officeart/2005/8/layout/radial2"/>
    <dgm:cxn modelId="{94B74831-EE3D-D642-A900-37EF1C93C041}" type="presParOf" srcId="{6776A232-C851-384B-94A6-E65765CDB665}" destId="{65484D66-28CF-0E45-B118-1422A94DDC22}" srcOrd="1" destOrd="0" presId="urn:microsoft.com/office/officeart/2005/8/layout/radial2"/>
    <dgm:cxn modelId="{26853DC7-24FD-0D4B-A1A3-2D464C612C47}" type="presParOf" srcId="{C361962D-1033-F84A-A068-1CEF615C84B5}" destId="{969E3A42-BB46-4F4B-8C34-EAFAD046D1EE}" srcOrd="1" destOrd="0" presId="urn:microsoft.com/office/officeart/2005/8/layout/radial2"/>
    <dgm:cxn modelId="{6F5E7723-9CAC-BC45-A46D-FF8050FE59D2}" type="presParOf" srcId="{C361962D-1033-F84A-A068-1CEF615C84B5}" destId="{6F1AFA51-9C3A-D342-8A67-293DB1350EAD}" srcOrd="2" destOrd="0" presId="urn:microsoft.com/office/officeart/2005/8/layout/radial2"/>
    <dgm:cxn modelId="{30A723DC-DF9E-FD4D-B772-91266B3E2C97}" type="presParOf" srcId="{6F1AFA51-9C3A-D342-8A67-293DB1350EAD}" destId="{6AF9CBDE-6431-DD42-B378-5C6A855B23F2}" srcOrd="0" destOrd="0" presId="urn:microsoft.com/office/officeart/2005/8/layout/radial2"/>
    <dgm:cxn modelId="{C906A6FE-0C7B-1946-B657-D5367ED8CDDC}" type="presParOf" srcId="{6F1AFA51-9C3A-D342-8A67-293DB1350EAD}" destId="{093AEF88-845A-F444-AAD9-80860283DDE5}" srcOrd="1" destOrd="0" presId="urn:microsoft.com/office/officeart/2005/8/layout/radial2"/>
    <dgm:cxn modelId="{C7CBA09B-2642-804E-A363-80D6993A0591}" type="presParOf" srcId="{C361962D-1033-F84A-A068-1CEF615C84B5}" destId="{444F989D-91BD-E24E-A0CA-45464457B2B1}" srcOrd="3" destOrd="0" presId="urn:microsoft.com/office/officeart/2005/8/layout/radial2"/>
    <dgm:cxn modelId="{64144FBE-8954-4E40-B3B2-E9DF40B7CADF}" type="presParOf" srcId="{C361962D-1033-F84A-A068-1CEF615C84B5}" destId="{DF833D62-14E3-0D44-B5A1-31A967F01758}" srcOrd="4" destOrd="0" presId="urn:microsoft.com/office/officeart/2005/8/layout/radial2"/>
    <dgm:cxn modelId="{4BA2D2B2-25E2-5C42-BEE1-0AFE1EEA294D}" type="presParOf" srcId="{DF833D62-14E3-0D44-B5A1-31A967F01758}" destId="{80E0236E-A40E-8D4E-AC1A-62F4371FABDB}" srcOrd="0" destOrd="0" presId="urn:microsoft.com/office/officeart/2005/8/layout/radial2"/>
    <dgm:cxn modelId="{831F8A52-32E1-AE42-9FB8-85B77C9B71A3}" type="presParOf" srcId="{DF833D62-14E3-0D44-B5A1-31A967F01758}" destId="{57278CAD-5D23-2C4F-BAB6-8ADCF1C44CEA}" srcOrd="1" destOrd="0" presId="urn:microsoft.com/office/officeart/2005/8/layout/radial2"/>
    <dgm:cxn modelId="{EC350B74-FF6B-824B-8393-2D8ACCF15CC2}" type="presParOf" srcId="{C361962D-1033-F84A-A068-1CEF615C84B5}" destId="{A29C2D28-4B0B-3D42-97D4-D2C14E84F8FC}" srcOrd="5" destOrd="0" presId="urn:microsoft.com/office/officeart/2005/8/layout/radial2"/>
    <dgm:cxn modelId="{A52307A2-62FE-BA4C-9950-592261407D67}" type="presParOf" srcId="{C361962D-1033-F84A-A068-1CEF615C84B5}" destId="{C5B4A6F6-45F9-1640-B455-D7D2BDF077E2}" srcOrd="6" destOrd="0" presId="urn:microsoft.com/office/officeart/2005/8/layout/radial2"/>
    <dgm:cxn modelId="{59D5ABAE-D57A-0E4D-ADF3-A9DC19EC3629}" type="presParOf" srcId="{C5B4A6F6-45F9-1640-B455-D7D2BDF077E2}" destId="{CFED716F-4B24-024C-B8B4-604457829A2E}" srcOrd="0" destOrd="0" presId="urn:microsoft.com/office/officeart/2005/8/layout/radial2"/>
    <dgm:cxn modelId="{2AC50B37-CC28-8B41-B7CC-41FD706A0173}" type="presParOf" srcId="{C5B4A6F6-45F9-1640-B455-D7D2BDF077E2}" destId="{B850EE74-2ADB-7A47-9BC8-007F6F479952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5294-7149-874A-82AC-F7C6E7B6FEA2}">
      <dsp:nvSpPr>
        <dsp:cNvPr id="0" name=""/>
        <dsp:cNvSpPr/>
      </dsp:nvSpPr>
      <dsp:spPr>
        <a:xfrm>
          <a:off x="965998" y="0"/>
          <a:ext cx="6552727" cy="6552727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73E76-9948-514A-B2C6-4459E55A44E0}">
      <dsp:nvSpPr>
        <dsp:cNvPr id="0" name=""/>
        <dsp:cNvSpPr/>
      </dsp:nvSpPr>
      <dsp:spPr>
        <a:xfrm>
          <a:off x="1588507" y="622509"/>
          <a:ext cx="2555563" cy="25555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sng" kern="1200" dirty="0">
              <a:latin typeface="Marker Felt Thin" panose="02000400000000000000" pitchFamily="2" charset="77"/>
            </a:rPr>
            <a:t>The Methods: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arker Felt Thin" panose="02000400000000000000" pitchFamily="2" charset="77"/>
            </a:rPr>
            <a:t>Exploratory and Descriptive Analysis for each team and each variable</a:t>
          </a:r>
          <a:endParaRPr lang="en-US" sz="2800" b="1" i="0" u="sng" kern="1200" dirty="0">
            <a:latin typeface="Marker Felt Thin" panose="02000400000000000000" pitchFamily="2" charset="77"/>
          </a:endParaRPr>
        </a:p>
      </dsp:txBody>
      <dsp:txXfrm>
        <a:off x="1713259" y="747261"/>
        <a:ext cx="2306059" cy="2306059"/>
      </dsp:txXfrm>
    </dsp:sp>
    <dsp:sp modelId="{6078ED2A-14DC-784B-BCAF-F35788C2F414}">
      <dsp:nvSpPr>
        <dsp:cNvPr id="0" name=""/>
        <dsp:cNvSpPr/>
      </dsp:nvSpPr>
      <dsp:spPr>
        <a:xfrm>
          <a:off x="4340652" y="622509"/>
          <a:ext cx="2555563" cy="25555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arker Felt Thin" panose="02000400000000000000" pitchFamily="2" charset="77"/>
            </a:rPr>
            <a:t>Distribution on all variables by team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arker Felt Thin" panose="02000400000000000000" pitchFamily="2" charset="77"/>
            </a:rPr>
            <a:t>Histograms</a:t>
          </a:r>
        </a:p>
      </dsp:txBody>
      <dsp:txXfrm>
        <a:off x="4465404" y="747261"/>
        <a:ext cx="2306059" cy="2306059"/>
      </dsp:txXfrm>
    </dsp:sp>
    <dsp:sp modelId="{0A0C950D-D284-894B-B22D-BF386A379341}">
      <dsp:nvSpPr>
        <dsp:cNvPr id="0" name=""/>
        <dsp:cNvSpPr/>
      </dsp:nvSpPr>
      <dsp:spPr>
        <a:xfrm>
          <a:off x="1588507" y="3374654"/>
          <a:ext cx="2555563" cy="25555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arker Felt Thin" panose="02000400000000000000" pitchFamily="2" charset="77"/>
            </a:rPr>
            <a:t> Scatterplots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arker Felt Thin" panose="02000400000000000000" pitchFamily="2" charset="77"/>
            </a:rPr>
            <a:t>Boxplots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arker Felt Thin" panose="02000400000000000000" pitchFamily="2" charset="77"/>
            </a:rPr>
            <a:t> Tree maps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Marker Felt Thin" panose="02000400000000000000" pitchFamily="2" charset="77"/>
            </a:rPr>
            <a:t>Correlation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arker Felt Thin" panose="02000400000000000000" pitchFamily="2" charset="77"/>
            </a:rPr>
            <a:t>Bar charts</a:t>
          </a:r>
        </a:p>
      </dsp:txBody>
      <dsp:txXfrm>
        <a:off x="1713259" y="3499406"/>
        <a:ext cx="2306059" cy="2306059"/>
      </dsp:txXfrm>
    </dsp:sp>
    <dsp:sp modelId="{897228A8-D3D1-D547-BB60-678F4D30C3C4}">
      <dsp:nvSpPr>
        <dsp:cNvPr id="0" name=""/>
        <dsp:cNvSpPr/>
      </dsp:nvSpPr>
      <dsp:spPr>
        <a:xfrm>
          <a:off x="4340652" y="3374654"/>
          <a:ext cx="2555563" cy="25555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Marker Felt Thin" panose="02000400000000000000" pitchFamily="2" charset="77"/>
            </a:rPr>
            <a:t>Machine Learning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latin typeface="Marker Felt Thin" panose="02000400000000000000" pitchFamily="2" charset="77"/>
            </a:rPr>
            <a:t>Logistic Regression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latin typeface="Marker Felt Thin" panose="02000400000000000000" pitchFamily="2" charset="77"/>
            </a:rPr>
            <a:t>Random Forests</a:t>
          </a: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latin typeface="Marker Felt Thin" panose="02000400000000000000" pitchFamily="2" charset="77"/>
            </a:rPr>
            <a:t>Features Importance</a:t>
          </a:r>
        </a:p>
      </dsp:txBody>
      <dsp:txXfrm>
        <a:off x="4465404" y="3499406"/>
        <a:ext cx="2306059" cy="2306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7FCCC-796B-574A-9F6B-32C2E988F303}">
      <dsp:nvSpPr>
        <dsp:cNvPr id="0" name=""/>
        <dsp:cNvSpPr/>
      </dsp:nvSpPr>
      <dsp:spPr>
        <a:xfrm rot="2565395">
          <a:off x="2292751" y="3740303"/>
          <a:ext cx="797129" cy="61523"/>
        </a:xfrm>
        <a:custGeom>
          <a:avLst/>
          <a:gdLst/>
          <a:ahLst/>
          <a:cxnLst/>
          <a:rect l="0" t="0" r="0" b="0"/>
          <a:pathLst>
            <a:path>
              <a:moveTo>
                <a:pt x="0" y="30761"/>
              </a:moveTo>
              <a:lnTo>
                <a:pt x="797129" y="30761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5F3818-1755-E444-8ACD-872C65AD1535}">
      <dsp:nvSpPr>
        <dsp:cNvPr id="0" name=""/>
        <dsp:cNvSpPr/>
      </dsp:nvSpPr>
      <dsp:spPr>
        <a:xfrm>
          <a:off x="2398672" y="2638458"/>
          <a:ext cx="894193" cy="61523"/>
        </a:xfrm>
        <a:custGeom>
          <a:avLst/>
          <a:gdLst/>
          <a:ahLst/>
          <a:cxnLst/>
          <a:rect l="0" t="0" r="0" b="0"/>
          <a:pathLst>
            <a:path>
              <a:moveTo>
                <a:pt x="0" y="30761"/>
              </a:moveTo>
              <a:lnTo>
                <a:pt x="894193" y="30761"/>
              </a:lnTo>
            </a:path>
          </a:pathLst>
        </a:custGeom>
        <a:noFill/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591B7-8C24-9A4E-8FA0-97CF2569D400}">
      <dsp:nvSpPr>
        <dsp:cNvPr id="0" name=""/>
        <dsp:cNvSpPr/>
      </dsp:nvSpPr>
      <dsp:spPr>
        <a:xfrm rot="19036233">
          <a:off x="2292063" y="1535455"/>
          <a:ext cx="803278" cy="61523"/>
        </a:xfrm>
        <a:custGeom>
          <a:avLst/>
          <a:gdLst/>
          <a:ahLst/>
          <a:cxnLst/>
          <a:rect l="0" t="0" r="0" b="0"/>
          <a:pathLst>
            <a:path>
              <a:moveTo>
                <a:pt x="0" y="30761"/>
              </a:moveTo>
              <a:lnTo>
                <a:pt x="803278" y="30761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F8C39-6849-9243-A3CB-D9D1ABF28284}">
      <dsp:nvSpPr>
        <dsp:cNvPr id="0" name=""/>
        <dsp:cNvSpPr/>
      </dsp:nvSpPr>
      <dsp:spPr>
        <a:xfrm>
          <a:off x="215264" y="1384862"/>
          <a:ext cx="2568714" cy="2568714"/>
        </a:xfrm>
        <a:prstGeom prst="ellipse">
          <a:avLst/>
        </a:prstGeom>
        <a:solidFill>
          <a:srgbClr val="002060"/>
        </a:solidFill>
        <a:ln w="571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BD87656-F0B9-8746-92D0-C5DD3D896CEC}">
      <dsp:nvSpPr>
        <dsp:cNvPr id="0" name=""/>
        <dsp:cNvSpPr/>
      </dsp:nvSpPr>
      <dsp:spPr>
        <a:xfrm>
          <a:off x="2784185" y="185"/>
          <a:ext cx="1541228" cy="1541228"/>
        </a:xfrm>
        <a:prstGeom prst="ellipse">
          <a:avLst/>
        </a:prstGeom>
        <a:solidFill>
          <a:srgbClr val="002060"/>
        </a:solidFill>
        <a:ln w="571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</a:t>
          </a:r>
          <a:r>
            <a:rPr lang="en-US" sz="2800" b="1" i="0" kern="1200" dirty="0">
              <a:latin typeface="Marker Felt Wide" panose="02000400000000000000" pitchFamily="2" charset="77"/>
            </a:rPr>
            <a:t>123</a:t>
          </a:r>
          <a:r>
            <a:rPr lang="en-US" sz="3200" b="1" i="0" kern="1200" dirty="0">
              <a:latin typeface="Marker Felt Wide" panose="02000400000000000000" pitchFamily="2" charset="77"/>
            </a:rPr>
            <a:t> </a:t>
          </a:r>
          <a:r>
            <a:rPr lang="en-US" sz="2800" b="1" i="0" kern="1200" dirty="0">
              <a:latin typeface="Marker Felt Wide" panose="02000400000000000000" pitchFamily="2" charset="77"/>
            </a:rPr>
            <a:t>Wins</a:t>
          </a:r>
          <a:endParaRPr lang="en-US" sz="3200" b="1" i="0" kern="1200" dirty="0">
            <a:latin typeface="Marker Felt Wide" panose="02000400000000000000" pitchFamily="2" charset="77"/>
          </a:endParaRPr>
        </a:p>
      </dsp:txBody>
      <dsp:txXfrm>
        <a:off x="3009893" y="225893"/>
        <a:ext cx="1089812" cy="1089812"/>
      </dsp:txXfrm>
    </dsp:sp>
    <dsp:sp modelId="{10451BA2-71FF-1141-975C-A6A6BD9BD10F}">
      <dsp:nvSpPr>
        <dsp:cNvPr id="0" name=""/>
        <dsp:cNvSpPr/>
      </dsp:nvSpPr>
      <dsp:spPr>
        <a:xfrm>
          <a:off x="3292865" y="1898605"/>
          <a:ext cx="1541228" cy="1541228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571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Marker Felt Wide" panose="02000400000000000000" pitchFamily="2" charset="77"/>
            </a:rPr>
            <a:t>4863 points</a:t>
          </a:r>
          <a:endParaRPr lang="en-US" sz="2800" kern="1200" dirty="0"/>
        </a:p>
      </dsp:txBody>
      <dsp:txXfrm>
        <a:off x="3518573" y="2124313"/>
        <a:ext cx="1089812" cy="1089812"/>
      </dsp:txXfrm>
    </dsp:sp>
    <dsp:sp modelId="{7CB0BF19-B608-5045-8166-F07F601E4875}">
      <dsp:nvSpPr>
        <dsp:cNvPr id="0" name=""/>
        <dsp:cNvSpPr/>
      </dsp:nvSpPr>
      <dsp:spPr>
        <a:xfrm>
          <a:off x="2774427" y="3797026"/>
          <a:ext cx="1556841" cy="1541228"/>
        </a:xfrm>
        <a:prstGeom prst="ellipse">
          <a:avLst/>
        </a:prstGeom>
        <a:solidFill>
          <a:srgbClr val="C00000"/>
        </a:solidFill>
        <a:ln w="57150" cap="flat" cmpd="sng" algn="ctr">
          <a:solidFill>
            <a:schemeClr val="bg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solidFill>
                <a:schemeClr val="bg1"/>
              </a:solidFill>
              <a:latin typeface="Marker Felt Wide" panose="02000400000000000000" pitchFamily="2" charset="77"/>
              <a:ea typeface="굴림" charset="-127"/>
            </a:rPr>
            <a:t>44,845 yards</a:t>
          </a:r>
          <a:endParaRPr lang="en-US" sz="2400" kern="1200" dirty="0"/>
        </a:p>
      </dsp:txBody>
      <dsp:txXfrm>
        <a:off x="3002421" y="4022734"/>
        <a:ext cx="1100853" cy="1089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C2D28-4B0B-3D42-97D4-D2C14E84F8FC}">
      <dsp:nvSpPr>
        <dsp:cNvPr id="0" name=""/>
        <dsp:cNvSpPr/>
      </dsp:nvSpPr>
      <dsp:spPr>
        <a:xfrm rot="8276949">
          <a:off x="4000531" y="3721281"/>
          <a:ext cx="776986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776986" y="333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F989D-91BD-E24E-A0CA-45464457B2B1}">
      <dsp:nvSpPr>
        <dsp:cNvPr id="0" name=""/>
        <dsp:cNvSpPr/>
      </dsp:nvSpPr>
      <dsp:spPr>
        <a:xfrm rot="10800000">
          <a:off x="3805882" y="2660339"/>
          <a:ext cx="871618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871618" y="333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9E3A42-BB46-4F4B-8C34-EAFAD046D1EE}">
      <dsp:nvSpPr>
        <dsp:cNvPr id="0" name=""/>
        <dsp:cNvSpPr/>
      </dsp:nvSpPr>
      <dsp:spPr>
        <a:xfrm rot="13323051">
          <a:off x="4000531" y="1599397"/>
          <a:ext cx="776986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776986" y="333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84D66-28CF-0E45-B118-1422A94DDC22}">
      <dsp:nvSpPr>
        <dsp:cNvPr id="0" name=""/>
        <dsp:cNvSpPr/>
      </dsp:nvSpPr>
      <dsp:spPr>
        <a:xfrm>
          <a:off x="4297050" y="1425568"/>
          <a:ext cx="2536338" cy="2536338"/>
        </a:xfrm>
        <a:prstGeom prst="ellipse">
          <a:avLst/>
        </a:prstGeom>
        <a:solidFill>
          <a:schemeClr val="accent4">
            <a:lumMod val="50000"/>
          </a:schemeClr>
        </a:solidFill>
        <a:ln w="5715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9CBDE-6431-DD42-B378-5C6A855B23F2}">
      <dsp:nvSpPr>
        <dsp:cNvPr id="0" name=""/>
        <dsp:cNvSpPr/>
      </dsp:nvSpPr>
      <dsp:spPr>
        <a:xfrm>
          <a:off x="2774639" y="102041"/>
          <a:ext cx="1521802" cy="1521802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5715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Marker Felt Wide" panose="02000400000000000000" pitchFamily="2" charset="77"/>
            </a:rPr>
            <a:t>3,825 points allowed</a:t>
          </a:r>
        </a:p>
      </dsp:txBody>
      <dsp:txXfrm>
        <a:off x="2997502" y="324904"/>
        <a:ext cx="1076076" cy="1076076"/>
      </dsp:txXfrm>
    </dsp:sp>
    <dsp:sp modelId="{80E0236E-A40E-8D4E-AC1A-62F4371FABDB}">
      <dsp:nvSpPr>
        <dsp:cNvPr id="0" name=""/>
        <dsp:cNvSpPr/>
      </dsp:nvSpPr>
      <dsp:spPr>
        <a:xfrm>
          <a:off x="2284079" y="1932836"/>
          <a:ext cx="1521802" cy="1521802"/>
        </a:xfrm>
        <a:prstGeom prst="ellipse">
          <a:avLst/>
        </a:prstGeom>
        <a:solidFill>
          <a:srgbClr val="FFC000"/>
        </a:solidFill>
        <a:ln w="5715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Marker Felt Wide" panose="02000400000000000000" pitchFamily="2" charset="77"/>
            </a:rPr>
            <a:t>108 Wins</a:t>
          </a:r>
        </a:p>
      </dsp:txBody>
      <dsp:txXfrm>
        <a:off x="2506942" y="2155699"/>
        <a:ext cx="1076076" cy="1076076"/>
      </dsp:txXfrm>
    </dsp:sp>
    <dsp:sp modelId="{CFED716F-4B24-024C-B8B4-604457829A2E}">
      <dsp:nvSpPr>
        <dsp:cNvPr id="0" name=""/>
        <dsp:cNvSpPr/>
      </dsp:nvSpPr>
      <dsp:spPr>
        <a:xfrm>
          <a:off x="2774639" y="3763631"/>
          <a:ext cx="1521802" cy="1521802"/>
        </a:xfrm>
        <a:prstGeom prst="ellipse">
          <a:avLst/>
        </a:prstGeom>
        <a:solidFill>
          <a:schemeClr val="accent4">
            <a:lumMod val="50000"/>
          </a:schemeClr>
        </a:solidFill>
        <a:ln w="5715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Marker Felt Wide" panose="02000400000000000000" pitchFamily="2" charset="77"/>
            </a:rPr>
            <a:t>58420 yards allowed</a:t>
          </a:r>
        </a:p>
      </dsp:txBody>
      <dsp:txXfrm>
        <a:off x="2997502" y="3986494"/>
        <a:ext cx="1076076" cy="1076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0C7AD-B626-A946-AB94-8C4420EA5F13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9C4A8-B26A-6D45-8745-60CB8A199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9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68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68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12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9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56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consistecons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28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7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2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38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52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9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>
              <a:latin typeface="Marker Felt Thin" panose="02000400000000000000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81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26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95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9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40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46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25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3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0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2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4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9C4A8-B26A-6D45-8745-60CB8A1998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5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-36513" y="2492375"/>
            <a:ext cx="6227763" cy="11525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0363" y="2276475"/>
            <a:ext cx="6227762" cy="1109663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0363" y="3019425"/>
            <a:ext cx="6227762" cy="696913"/>
          </a:xfr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21500" y="1341438"/>
            <a:ext cx="1909763" cy="51831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87450" y="1341438"/>
            <a:ext cx="5581650" cy="51831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187450" y="1844675"/>
            <a:ext cx="374491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84763" y="1844675"/>
            <a:ext cx="3746500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41976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 spd="slow" advClick="0" advTm="41976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1050" y="1341438"/>
            <a:ext cx="65532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5516563"/>
            <a:ext cx="9144000" cy="1341437"/>
          </a:xfrm>
          <a:prstGeom prst="rect">
            <a:avLst/>
          </a:prstGeom>
          <a:gradFill rotWithShape="1">
            <a:gsLst>
              <a:gs pos="0">
                <a:srgbClr val="765E2F">
                  <a:alpha val="0"/>
                </a:srgbClr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uk-UA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7450" y="1844675"/>
            <a:ext cx="7643813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1976">
    <p:cover/>
  </p:transition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8.png"/><Relationship Id="rId9" Type="http://schemas.microsoft.com/office/2007/relationships/diagramDrawing" Target="../diagrams/drawin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7" Type="http://schemas.openxmlformats.org/officeDocument/2006/relationships/hyperlink" Target="https://www.nfl.com/standings/league/2022/RE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-football-reference.com/super-bowl/" TargetMode="External"/><Relationship Id="rId5" Type="http://schemas.openxmlformats.org/officeDocument/2006/relationships/hyperlink" Target="https://www.kaggle.com/datasets/kristofanderson/2012-2022-nfl-defense-and-offensive-statistics" TargetMode="External"/><Relationship Id="rId4" Type="http://schemas.openxmlformats.org/officeDocument/2006/relationships/hyperlink" Target="../Final%20Project%20Info/Files/Data%20Citation%20Info.doc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image" Target="../media/image12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7887" y="2112950"/>
            <a:ext cx="7028159" cy="1912020"/>
          </a:xfrm>
        </p:spPr>
        <p:txBody>
          <a:bodyPr/>
          <a:lstStyle/>
          <a:p>
            <a:r>
              <a:rPr lang="en-US" b="1" dirty="0">
                <a:latin typeface="Marker Felt Wide" panose="02000400000000000000" pitchFamily="2" charset="77"/>
                <a:cs typeface="Jumble" panose="020F0502020204030204" pitchFamily="34" charset="0"/>
              </a:rPr>
              <a:t>Football through the eyes of a Sports Fan turned Data Scientist</a:t>
            </a:r>
            <a:endParaRPr lang="uk-UA" b="1" dirty="0">
              <a:latin typeface="Jumble" panose="020F0502020204030204" pitchFamily="34" charset="0"/>
              <a:cs typeface="Jumble" panose="020F050202020403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3728" y="3789040"/>
            <a:ext cx="4565129" cy="792088"/>
          </a:xfrm>
        </p:spPr>
        <p:txBody>
          <a:bodyPr/>
          <a:lstStyle/>
          <a:p>
            <a:r>
              <a:rPr lang="en-US" sz="1600" b="0" dirty="0">
                <a:latin typeface="Marker Felt Thin" panose="02000400000000000000" pitchFamily="2" charset="77"/>
                <a:cs typeface="Dreaming Outloud Pro" panose="03050502040302030504" pitchFamily="66" charset="77"/>
              </a:rPr>
              <a:t>Bethel School of Technology –Capstone Presentation</a:t>
            </a:r>
          </a:p>
          <a:p>
            <a:r>
              <a:rPr lang="en-US" b="0" dirty="0">
                <a:latin typeface="Marker Felt Thin" panose="02000400000000000000" pitchFamily="2" charset="77"/>
                <a:cs typeface="Dreaming Outloud Pro" panose="03050502040302030504" pitchFamily="66" charset="77"/>
              </a:rPr>
              <a:t>By Krystal Darling</a:t>
            </a:r>
            <a:endParaRPr lang="uk-UA" b="0" dirty="0">
              <a:cs typeface="Dreaming Outloud Pro" panose="03050502040302030504" pitchFamily="66" charset="77"/>
            </a:endParaRPr>
          </a:p>
        </p:txBody>
      </p:sp>
      <p:pic>
        <p:nvPicPr>
          <p:cNvPr id="9" name="Video 8">
            <a:extLst>
              <a:ext uri="{FF2B5EF4-FFF2-40B4-BE49-F238E27FC236}">
                <a16:creationId xmlns:a16="http://schemas.microsoft.com/office/drawing/2014/main" id="{6ADDC78E-4729-1138-338B-73FF3E51C4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p:transition spd="slow" advClick="0" advTm="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A4497A4-6883-98DC-FFC3-88A6C5F37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03" y="2128251"/>
            <a:ext cx="5399911" cy="458680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0AC7FB-1AFC-86A6-6768-8AFCEA67AF55}"/>
              </a:ext>
            </a:extLst>
          </p:cNvPr>
          <p:cNvSpPr txBox="1">
            <a:spLocks/>
          </p:cNvSpPr>
          <p:nvPr/>
        </p:nvSpPr>
        <p:spPr bwMode="auto">
          <a:xfrm>
            <a:off x="4491118" y="1268760"/>
            <a:ext cx="4464496" cy="649287"/>
          </a:xfrm>
          <a:prstGeom prst="rect">
            <a:avLst/>
          </a:prstGeom>
          <a:noFill/>
          <a:ln w="571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Superbowl: Teams – Wins - Performance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2C7D68-A560-EAA5-CBAF-B3527A60BE57}"/>
              </a:ext>
            </a:extLst>
          </p:cNvPr>
          <p:cNvSpPr txBox="1">
            <a:spLocks/>
          </p:cNvSpPr>
          <p:nvPr/>
        </p:nvSpPr>
        <p:spPr bwMode="auto">
          <a:xfrm>
            <a:off x="308000" y="1268760"/>
            <a:ext cx="2915816" cy="54006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Honorable Mentions</a:t>
            </a:r>
            <a:r>
              <a:rPr lang="en-US" sz="1800" kern="0" dirty="0">
                <a:latin typeface="MARKER FELT WIDE" panose="02000400000000000000" pitchFamily="2" charset="77"/>
              </a:rPr>
              <a:t>: </a:t>
            </a:r>
          </a:p>
          <a:p>
            <a:r>
              <a:rPr lang="en-US" sz="1800" u="sng" kern="0" dirty="0">
                <a:latin typeface="MARKER FELT WIDE" panose="02000400000000000000" pitchFamily="2" charset="77"/>
              </a:rPr>
              <a:t>Denver Broncos</a:t>
            </a:r>
            <a:r>
              <a:rPr lang="en-US" sz="1800" kern="0" dirty="0">
                <a:latin typeface="MARKER FELT WIDE" panose="02000400000000000000" pitchFamily="2" charset="77"/>
              </a:rPr>
              <a:t>: 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2 Superbowl appearances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1 win: 2015</a:t>
            </a:r>
          </a:p>
          <a:p>
            <a:r>
              <a:rPr lang="en-US" sz="1800" u="sng" kern="0" dirty="0">
                <a:latin typeface="MARKER FELT WIDE" panose="02000400000000000000" pitchFamily="2" charset="77"/>
              </a:rPr>
              <a:t>Los Angeles Rams</a:t>
            </a:r>
            <a:r>
              <a:rPr lang="en-US" sz="1800" kern="0" dirty="0">
                <a:latin typeface="MARKER FELT WIDE" panose="02000400000000000000" pitchFamily="2" charset="77"/>
              </a:rPr>
              <a:t>: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2 Superbowl appearances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1 win: 2021</a:t>
            </a:r>
          </a:p>
          <a:p>
            <a:r>
              <a:rPr lang="en-US" sz="1800" u="sng" kern="0" dirty="0">
                <a:latin typeface="MARKER FELT WIDE" panose="02000400000000000000" pitchFamily="2" charset="77"/>
              </a:rPr>
              <a:t>Philadelphia Eagles</a:t>
            </a:r>
            <a:r>
              <a:rPr lang="en-US" sz="1800" kern="0" dirty="0">
                <a:latin typeface="MARKER FELT WIDE" panose="02000400000000000000" pitchFamily="2" charset="77"/>
              </a:rPr>
              <a:t>: 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2 Superbowl appearances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1 win: 2017</a:t>
            </a:r>
          </a:p>
          <a:p>
            <a:r>
              <a:rPr lang="en-US" sz="1800" u="sng" kern="0" dirty="0">
                <a:latin typeface="MARKER FELT WIDE" panose="02000400000000000000" pitchFamily="2" charset="77"/>
              </a:rPr>
              <a:t>San Francisco 49ers</a:t>
            </a:r>
            <a:r>
              <a:rPr lang="en-US" sz="1800" kern="0" dirty="0">
                <a:latin typeface="MARKER FELT WIDE" panose="02000400000000000000" pitchFamily="2" charset="77"/>
              </a:rPr>
              <a:t>: 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2 Superbowl appearances</a:t>
            </a:r>
          </a:p>
          <a:p>
            <a:r>
              <a:rPr lang="en-US" sz="1800" u="sng" kern="0" dirty="0">
                <a:latin typeface="MARKER FELT WIDE" panose="02000400000000000000" pitchFamily="2" charset="77"/>
              </a:rPr>
              <a:t>Seattle Seahawks</a:t>
            </a:r>
            <a:r>
              <a:rPr lang="en-US" sz="1800" kern="0" dirty="0">
                <a:latin typeface="MARKER FELT WIDE" panose="02000400000000000000" pitchFamily="2" charset="77"/>
              </a:rPr>
              <a:t>: 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2 Superbowl appearances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1 win: 2013</a:t>
            </a:r>
          </a:p>
          <a:p>
            <a:r>
              <a:rPr lang="en-US" sz="1800" u="sng" kern="0" dirty="0">
                <a:latin typeface="MARKER FELT WIDE" panose="02000400000000000000" pitchFamily="2" charset="77"/>
              </a:rPr>
              <a:t>Tampa Bay Buccaneers</a:t>
            </a:r>
            <a:r>
              <a:rPr lang="en-US" sz="1800" kern="0" dirty="0">
                <a:latin typeface="MARKER FELT WIDE" panose="02000400000000000000" pitchFamily="2" charset="77"/>
              </a:rPr>
              <a:t>: 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1 Superbowl appearances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1 win: 2020</a:t>
            </a:r>
          </a:p>
          <a:p>
            <a:r>
              <a:rPr lang="en-US" sz="1800" kern="0" dirty="0">
                <a:latin typeface="MARKER FELT WIDE" panose="02000400000000000000" pitchFamily="2" charset="77"/>
              </a:rPr>
              <a:t>Tom Brady QB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7668FA-E9DB-0DC9-1D0C-BDC2BF7A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32" y="142940"/>
            <a:ext cx="4537298" cy="649287"/>
          </a:xfrm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200" dirty="0">
                <a:latin typeface="MARKER FELT WIDE" panose="02000400000000000000" pitchFamily="2" charset="77"/>
              </a:rPr>
              <a:t>What does the data say? </a:t>
            </a:r>
          </a:p>
        </p:txBody>
      </p:sp>
    </p:spTree>
    <p:extLst>
      <p:ext uri="{BB962C8B-B14F-4D97-AF65-F5344CB8AC3E}">
        <p14:creationId xmlns:p14="http://schemas.microsoft.com/office/powerpoint/2010/main" val="2618338420"/>
      </p:ext>
    </p:extLst>
  </p:cSld>
  <p:clrMapOvr>
    <a:masterClrMapping/>
  </p:clrMapOvr>
  <p:transition spd="slow" advClick="0" advTm="2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590F7B-A72C-AEAB-873A-FAEC2152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960" y="188640"/>
            <a:ext cx="4537298" cy="649287"/>
          </a:xfrm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20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01D018-50A8-0B96-E135-99043A133851}"/>
              </a:ext>
            </a:extLst>
          </p:cNvPr>
          <p:cNvSpPr txBox="1">
            <a:spLocks/>
          </p:cNvSpPr>
          <p:nvPr/>
        </p:nvSpPr>
        <p:spPr bwMode="auto">
          <a:xfrm>
            <a:off x="899592" y="1268760"/>
            <a:ext cx="4988792" cy="649287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Offense: Points – Passing – Rushing - Wins</a:t>
            </a:r>
          </a:p>
        </p:txBody>
      </p:sp>
      <p:pic>
        <p:nvPicPr>
          <p:cNvPr id="8" name="Picture 7" descr="A picture containing screenshot, text, line, colorfulness&#10;&#10;Description automatically generated">
            <a:extLst>
              <a:ext uri="{FF2B5EF4-FFF2-40B4-BE49-F238E27FC236}">
                <a16:creationId xmlns:a16="http://schemas.microsoft.com/office/drawing/2014/main" id="{425719B4-D73D-01A3-3F97-EA70F2050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95548"/>
            <a:ext cx="6876256" cy="428693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5974786"/>
      </p:ext>
    </p:extLst>
  </p:cSld>
  <p:clrMapOvr>
    <a:masterClrMapping/>
  </p:clrMapOvr>
  <p:transition spd="slow" advClick="0" advTm="2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492375"/>
            <a:ext cx="5327650" cy="760413"/>
          </a:xfrm>
        </p:spPr>
        <p:txBody>
          <a:bodyPr/>
          <a:lstStyle/>
          <a:p>
            <a:r>
              <a:rPr lang="ru-RU" sz="3600" b="1">
                <a:latin typeface="Tahoma" pitchFamily="34" charset="0"/>
              </a:rPr>
              <a:t>Name of presentation</a:t>
            </a:r>
            <a:endParaRPr lang="uk-UA" sz="3600" b="1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5938" y="3044825"/>
            <a:ext cx="3629025" cy="503238"/>
          </a:xfrm>
        </p:spPr>
        <p:txBody>
          <a:bodyPr/>
          <a:lstStyle/>
          <a:p>
            <a:r>
              <a:rPr lang="ru-RU"/>
              <a:t>C</a:t>
            </a:r>
            <a:r>
              <a:rPr lang="en-US"/>
              <a:t>o</a:t>
            </a:r>
            <a:r>
              <a:rPr lang="ru-RU"/>
              <a:t>mpany name</a:t>
            </a:r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2E885-D6CC-DC2C-63AB-03D732475A2B}"/>
              </a:ext>
            </a:extLst>
          </p:cNvPr>
          <p:cNvSpPr txBox="1">
            <a:spLocks/>
          </p:cNvSpPr>
          <p:nvPr/>
        </p:nvSpPr>
        <p:spPr bwMode="auto">
          <a:xfrm>
            <a:off x="755576" y="785812"/>
            <a:ext cx="453729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FA996-D4D7-CBCB-2935-7DEA0EE21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5" y="18731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Insights that led to analysis questions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bg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75FDB9-9906-9AE2-D910-454856499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5" y="20255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Use graphs from tableau for variables over time, and variables for each team.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pic>
        <p:nvPicPr>
          <p:cNvPr id="6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BF953232-0328-353F-BE34-3A20F558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5455"/>
            <a:ext cx="9214511" cy="691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A4F2F43-F2D7-5778-4D50-E31AC7FDD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49" y="1486377"/>
            <a:ext cx="6611928" cy="523759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1421A4-7F40-9677-34E0-2EF3A1B2CED1}"/>
              </a:ext>
            </a:extLst>
          </p:cNvPr>
          <p:cNvSpPr txBox="1">
            <a:spLocks/>
          </p:cNvSpPr>
          <p:nvPr/>
        </p:nvSpPr>
        <p:spPr bwMode="auto">
          <a:xfrm>
            <a:off x="107504" y="57318"/>
            <a:ext cx="2718714" cy="12973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336C58-2CB7-C5EB-8A7D-187BD4970173}"/>
              </a:ext>
            </a:extLst>
          </p:cNvPr>
          <p:cNvSpPr txBox="1">
            <a:spLocks/>
          </p:cNvSpPr>
          <p:nvPr/>
        </p:nvSpPr>
        <p:spPr bwMode="auto">
          <a:xfrm>
            <a:off x="3923928" y="115890"/>
            <a:ext cx="4927537" cy="5185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Offense: Points – Passing – Rushing - Wins</a:t>
            </a:r>
          </a:p>
        </p:txBody>
      </p:sp>
    </p:spTree>
    <p:extLst>
      <p:ext uri="{BB962C8B-B14F-4D97-AF65-F5344CB8AC3E}">
        <p14:creationId xmlns:p14="http://schemas.microsoft.com/office/powerpoint/2010/main" val="2277986590"/>
      </p:ext>
    </p:extLst>
  </p:cSld>
  <p:clrMapOvr>
    <a:masterClrMapping/>
  </p:clrMapOvr>
  <p:transition spd="slow" advClick="0" advTm="2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492375"/>
            <a:ext cx="5327650" cy="760413"/>
          </a:xfrm>
        </p:spPr>
        <p:txBody>
          <a:bodyPr/>
          <a:lstStyle/>
          <a:p>
            <a:r>
              <a:rPr lang="ru-RU" sz="3600" b="1">
                <a:latin typeface="Tahoma" pitchFamily="34" charset="0"/>
              </a:rPr>
              <a:t>Name of presentation</a:t>
            </a:r>
            <a:endParaRPr lang="uk-UA" sz="3600" b="1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5938" y="3044825"/>
            <a:ext cx="3629025" cy="503238"/>
          </a:xfrm>
        </p:spPr>
        <p:txBody>
          <a:bodyPr/>
          <a:lstStyle/>
          <a:p>
            <a:r>
              <a:rPr lang="ru-RU"/>
              <a:t>C</a:t>
            </a:r>
            <a:r>
              <a:rPr lang="en-US"/>
              <a:t>o</a:t>
            </a:r>
            <a:r>
              <a:rPr lang="ru-RU"/>
              <a:t>mpany name</a:t>
            </a:r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2E885-D6CC-DC2C-63AB-03D732475A2B}"/>
              </a:ext>
            </a:extLst>
          </p:cNvPr>
          <p:cNvSpPr txBox="1">
            <a:spLocks/>
          </p:cNvSpPr>
          <p:nvPr/>
        </p:nvSpPr>
        <p:spPr bwMode="auto">
          <a:xfrm>
            <a:off x="755576" y="785812"/>
            <a:ext cx="453729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FA996-D4D7-CBCB-2935-7DEA0EE21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5" y="18731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Insights that led to analysis questions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bg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75FDB9-9906-9AE2-D910-454856499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5" y="20255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Use graphs from tableau for variables over time, and variables for each team.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pic>
        <p:nvPicPr>
          <p:cNvPr id="6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BF953232-0328-353F-BE34-3A20F558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1421A4-7F40-9677-34E0-2EF3A1B2CED1}"/>
              </a:ext>
            </a:extLst>
          </p:cNvPr>
          <p:cNvSpPr txBox="1">
            <a:spLocks/>
          </p:cNvSpPr>
          <p:nvPr/>
        </p:nvSpPr>
        <p:spPr bwMode="auto">
          <a:xfrm>
            <a:off x="244848" y="201717"/>
            <a:ext cx="2197787" cy="18888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444180-767D-E8D2-B479-D5A982DD422F}"/>
              </a:ext>
            </a:extLst>
          </p:cNvPr>
          <p:cNvSpPr txBox="1">
            <a:spLocks/>
          </p:cNvSpPr>
          <p:nvPr/>
        </p:nvSpPr>
        <p:spPr bwMode="auto">
          <a:xfrm>
            <a:off x="3132138" y="401317"/>
            <a:ext cx="4663999" cy="649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Offense: Points – Passing – Rushing - Wins</a:t>
            </a:r>
          </a:p>
        </p:txBody>
      </p:sp>
      <p:pic>
        <p:nvPicPr>
          <p:cNvPr id="7" name="Picture 6" descr="A picture containing line&#10;&#10;Description automatically generated">
            <a:extLst>
              <a:ext uri="{FF2B5EF4-FFF2-40B4-BE49-F238E27FC236}">
                <a16:creationId xmlns:a16="http://schemas.microsoft.com/office/drawing/2014/main" id="{7BD2868B-4E30-2378-F7DD-53A9F81F8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49" y="2348880"/>
            <a:ext cx="7030267" cy="415582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5261195"/>
      </p:ext>
    </p:extLst>
  </p:cSld>
  <p:clrMapOvr>
    <a:masterClrMapping/>
  </p:clrMapOvr>
  <p:transition spd="slow" advClick="0" advTm="2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492375"/>
            <a:ext cx="5327650" cy="760413"/>
          </a:xfrm>
        </p:spPr>
        <p:txBody>
          <a:bodyPr/>
          <a:lstStyle/>
          <a:p>
            <a:r>
              <a:rPr lang="ru-RU" sz="3600" b="1">
                <a:latin typeface="Tahoma" pitchFamily="34" charset="0"/>
              </a:rPr>
              <a:t>Name of presentation</a:t>
            </a:r>
            <a:endParaRPr lang="uk-UA" sz="3600" b="1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5938" y="3044825"/>
            <a:ext cx="3629025" cy="503238"/>
          </a:xfrm>
        </p:spPr>
        <p:txBody>
          <a:bodyPr/>
          <a:lstStyle/>
          <a:p>
            <a:r>
              <a:rPr lang="ru-RU"/>
              <a:t>C</a:t>
            </a:r>
            <a:r>
              <a:rPr lang="en-US"/>
              <a:t>o</a:t>
            </a:r>
            <a:r>
              <a:rPr lang="ru-RU"/>
              <a:t>mpany name</a:t>
            </a:r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2E885-D6CC-DC2C-63AB-03D732475A2B}"/>
              </a:ext>
            </a:extLst>
          </p:cNvPr>
          <p:cNvSpPr txBox="1">
            <a:spLocks/>
          </p:cNvSpPr>
          <p:nvPr/>
        </p:nvSpPr>
        <p:spPr bwMode="auto">
          <a:xfrm>
            <a:off x="755576" y="785812"/>
            <a:ext cx="453729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FA996-D4D7-CBCB-2935-7DEA0EE21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5" y="18731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Insights that led to analysis questions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bg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75FDB9-9906-9AE2-D910-454856499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5" y="20255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Use graphs from tableau for variables over time, and variables for each team.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pic>
        <p:nvPicPr>
          <p:cNvPr id="6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BF953232-0328-353F-BE34-3A20F558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1421A4-7F40-9677-34E0-2EF3A1B2CED1}"/>
              </a:ext>
            </a:extLst>
          </p:cNvPr>
          <p:cNvSpPr txBox="1">
            <a:spLocks/>
          </p:cNvSpPr>
          <p:nvPr/>
        </p:nvSpPr>
        <p:spPr bwMode="auto">
          <a:xfrm>
            <a:off x="244848" y="201717"/>
            <a:ext cx="2197787" cy="18888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pic>
        <p:nvPicPr>
          <p:cNvPr id="8" name="Picture 7" descr="A picture containing screenshot, colorfulness, circle&#10;&#10;Description automatically generated">
            <a:extLst>
              <a:ext uri="{FF2B5EF4-FFF2-40B4-BE49-F238E27FC236}">
                <a16:creationId xmlns:a16="http://schemas.microsoft.com/office/drawing/2014/main" id="{2F136DAE-51EC-3BC1-630E-5F0BFA35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34" y="311531"/>
            <a:ext cx="6430772" cy="596982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F444180-767D-E8D2-B479-D5A982DD422F}"/>
              </a:ext>
            </a:extLst>
          </p:cNvPr>
          <p:cNvSpPr txBox="1">
            <a:spLocks/>
          </p:cNvSpPr>
          <p:nvPr/>
        </p:nvSpPr>
        <p:spPr bwMode="auto">
          <a:xfrm>
            <a:off x="315913" y="2275935"/>
            <a:ext cx="2016224" cy="11762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Offense: Points – Passing – Rushing - Wins</a:t>
            </a:r>
          </a:p>
        </p:txBody>
      </p:sp>
    </p:spTree>
    <p:extLst>
      <p:ext uri="{BB962C8B-B14F-4D97-AF65-F5344CB8AC3E}">
        <p14:creationId xmlns:p14="http://schemas.microsoft.com/office/powerpoint/2010/main" val="636018190"/>
      </p:ext>
    </p:extLst>
  </p:cSld>
  <p:clrMapOvr>
    <a:masterClrMapping/>
  </p:clrMapOvr>
  <p:transition spd="slow" advClick="0" advTm="2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6DC3D995-02B4-7EAB-0CA3-D0B3D3F57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60405"/>
            <a:ext cx="7367513" cy="44321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4B7C6E-F835-5236-B6EE-428C07FE66E6}"/>
              </a:ext>
            </a:extLst>
          </p:cNvPr>
          <p:cNvSpPr txBox="1">
            <a:spLocks/>
          </p:cNvSpPr>
          <p:nvPr/>
        </p:nvSpPr>
        <p:spPr bwMode="auto">
          <a:xfrm>
            <a:off x="251520" y="99875"/>
            <a:ext cx="2197787" cy="18888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9407FA-4F82-4411-8992-0E437B271503}"/>
              </a:ext>
            </a:extLst>
          </p:cNvPr>
          <p:cNvSpPr txBox="1">
            <a:spLocks/>
          </p:cNvSpPr>
          <p:nvPr/>
        </p:nvSpPr>
        <p:spPr bwMode="auto">
          <a:xfrm>
            <a:off x="2699792" y="764704"/>
            <a:ext cx="3240360" cy="649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Offense: Points – Passing – Rushing - Wins</a:t>
            </a:r>
          </a:p>
        </p:txBody>
      </p:sp>
    </p:spTree>
    <p:extLst>
      <p:ext uri="{BB962C8B-B14F-4D97-AF65-F5344CB8AC3E}">
        <p14:creationId xmlns:p14="http://schemas.microsoft.com/office/powerpoint/2010/main" val="3543321910"/>
      </p:ext>
    </p:extLst>
  </p:cSld>
  <p:clrMapOvr>
    <a:masterClrMapping/>
  </p:clrMapOvr>
  <p:transition spd="slow" advClick="0" advTm="2000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4B7C6E-F835-5236-B6EE-428C07FE66E6}"/>
              </a:ext>
            </a:extLst>
          </p:cNvPr>
          <p:cNvSpPr txBox="1">
            <a:spLocks/>
          </p:cNvSpPr>
          <p:nvPr/>
        </p:nvSpPr>
        <p:spPr bwMode="auto">
          <a:xfrm>
            <a:off x="251520" y="99875"/>
            <a:ext cx="2197787" cy="18888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9407FA-4F82-4411-8992-0E437B271503}"/>
              </a:ext>
            </a:extLst>
          </p:cNvPr>
          <p:cNvSpPr txBox="1">
            <a:spLocks/>
          </p:cNvSpPr>
          <p:nvPr/>
        </p:nvSpPr>
        <p:spPr bwMode="auto">
          <a:xfrm>
            <a:off x="2699792" y="764704"/>
            <a:ext cx="3240360" cy="649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Offense: Points – Passing – Rushing - Wins</a:t>
            </a:r>
          </a:p>
        </p:txBody>
      </p:sp>
      <p:pic>
        <p:nvPicPr>
          <p:cNvPr id="3" name="Picture 2" descr="A picture containing screenshot, line, rectangle, text&#10;&#10;Description automatically generated">
            <a:extLst>
              <a:ext uri="{FF2B5EF4-FFF2-40B4-BE49-F238E27FC236}">
                <a16:creationId xmlns:a16="http://schemas.microsoft.com/office/drawing/2014/main" id="{79E0C43C-B521-913D-87A9-A8130F8A2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95805"/>
            <a:ext cx="7157575" cy="446232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334683"/>
      </p:ext>
    </p:extLst>
  </p:cSld>
  <p:clrMapOvr>
    <a:masterClrMapping/>
  </p:clrMapOvr>
  <p:transition spd="slow" advClick="0" advTm="2000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AEF722-D4BA-F551-3B6A-26FBE999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32" y="142940"/>
            <a:ext cx="4537298" cy="649287"/>
          </a:xfrm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20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097093-28C4-5FEB-95BF-8B227C06879F}"/>
              </a:ext>
            </a:extLst>
          </p:cNvPr>
          <p:cNvSpPr txBox="1">
            <a:spLocks/>
          </p:cNvSpPr>
          <p:nvPr/>
        </p:nvSpPr>
        <p:spPr bwMode="auto">
          <a:xfrm>
            <a:off x="2915816" y="980728"/>
            <a:ext cx="4988792" cy="649287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Defense: Points Allowed – Passing Yards Allowed – Rushing Yards Allowed - Wins</a:t>
            </a:r>
          </a:p>
        </p:txBody>
      </p:sp>
      <p:pic>
        <p:nvPicPr>
          <p:cNvPr id="8" name="Picture 7" descr="A picture containing screenshot, text, line, parallel&#10;&#10;Description automatically generated">
            <a:extLst>
              <a:ext uri="{FF2B5EF4-FFF2-40B4-BE49-F238E27FC236}">
                <a16:creationId xmlns:a16="http://schemas.microsoft.com/office/drawing/2014/main" id="{0B417CD6-A662-ADC7-E8AF-465A56617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60848"/>
            <a:ext cx="6970629" cy="43457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6873428"/>
      </p:ext>
    </p:extLst>
  </p:cSld>
  <p:clrMapOvr>
    <a:masterClrMapping/>
  </p:clrMapOvr>
  <p:transition spd="slow" advClick="0" advTm="200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492375"/>
            <a:ext cx="5327650" cy="760413"/>
          </a:xfrm>
        </p:spPr>
        <p:txBody>
          <a:bodyPr/>
          <a:lstStyle/>
          <a:p>
            <a:r>
              <a:rPr lang="ru-RU" sz="3600" b="1">
                <a:latin typeface="Tahoma" pitchFamily="34" charset="0"/>
              </a:rPr>
              <a:t>Name of presentation</a:t>
            </a:r>
            <a:endParaRPr lang="uk-UA" sz="3600" b="1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5938" y="3044825"/>
            <a:ext cx="3629025" cy="503238"/>
          </a:xfrm>
        </p:spPr>
        <p:txBody>
          <a:bodyPr/>
          <a:lstStyle/>
          <a:p>
            <a:r>
              <a:rPr lang="ru-RU"/>
              <a:t>C</a:t>
            </a:r>
            <a:r>
              <a:rPr lang="en-US"/>
              <a:t>o</a:t>
            </a:r>
            <a:r>
              <a:rPr lang="ru-RU"/>
              <a:t>mpany name</a:t>
            </a:r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2E885-D6CC-DC2C-63AB-03D732475A2B}"/>
              </a:ext>
            </a:extLst>
          </p:cNvPr>
          <p:cNvSpPr txBox="1">
            <a:spLocks/>
          </p:cNvSpPr>
          <p:nvPr/>
        </p:nvSpPr>
        <p:spPr bwMode="auto">
          <a:xfrm>
            <a:off x="755576" y="785812"/>
            <a:ext cx="453729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FA996-D4D7-CBCB-2935-7DEA0EE21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5" y="18731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Insights that led to analysis questions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bg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75FDB9-9906-9AE2-D910-454856499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5" y="20255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Use graphs from tableau for variables over time, and variables for each team.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pic>
        <p:nvPicPr>
          <p:cNvPr id="6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BF953232-0328-353F-BE34-3A20F558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14511" cy="691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9FEC0234-7D8D-B8EF-E46F-8C65B1F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82" y="1610583"/>
            <a:ext cx="5427832" cy="49891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4B7E4E-0368-6A4A-35EB-18BF65FB1582}"/>
              </a:ext>
            </a:extLst>
          </p:cNvPr>
          <p:cNvSpPr txBox="1">
            <a:spLocks/>
          </p:cNvSpPr>
          <p:nvPr/>
        </p:nvSpPr>
        <p:spPr bwMode="auto">
          <a:xfrm>
            <a:off x="251520" y="99875"/>
            <a:ext cx="5112568" cy="685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01CAAE-93DF-DC01-3F37-B9B9EA408282}"/>
              </a:ext>
            </a:extLst>
          </p:cNvPr>
          <p:cNvSpPr txBox="1">
            <a:spLocks/>
          </p:cNvSpPr>
          <p:nvPr/>
        </p:nvSpPr>
        <p:spPr bwMode="auto">
          <a:xfrm>
            <a:off x="5615608" y="99875"/>
            <a:ext cx="3278882" cy="1351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Defense: Points Allowed – Passing Yards Allowed – Rushing Yards Allowed - Wins</a:t>
            </a:r>
          </a:p>
        </p:txBody>
      </p:sp>
    </p:spTree>
    <p:extLst>
      <p:ext uri="{BB962C8B-B14F-4D97-AF65-F5344CB8AC3E}">
        <p14:creationId xmlns:p14="http://schemas.microsoft.com/office/powerpoint/2010/main" val="2306922695"/>
      </p:ext>
    </p:extLst>
  </p:cSld>
  <p:clrMapOvr>
    <a:masterClrMapping/>
  </p:clrMapOvr>
  <p:transition spd="slow" advClick="0" advTm="2000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492375"/>
            <a:ext cx="5327650" cy="760413"/>
          </a:xfrm>
        </p:spPr>
        <p:txBody>
          <a:bodyPr/>
          <a:lstStyle/>
          <a:p>
            <a:r>
              <a:rPr lang="ru-RU" sz="3600" b="1">
                <a:latin typeface="Tahoma" pitchFamily="34" charset="0"/>
              </a:rPr>
              <a:t>Name of presentation</a:t>
            </a:r>
            <a:endParaRPr lang="uk-UA" sz="3600" b="1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5938" y="3044825"/>
            <a:ext cx="3629025" cy="503238"/>
          </a:xfrm>
        </p:spPr>
        <p:txBody>
          <a:bodyPr/>
          <a:lstStyle/>
          <a:p>
            <a:r>
              <a:rPr lang="ru-RU"/>
              <a:t>C</a:t>
            </a:r>
            <a:r>
              <a:rPr lang="en-US"/>
              <a:t>o</a:t>
            </a:r>
            <a:r>
              <a:rPr lang="ru-RU"/>
              <a:t>mpany name</a:t>
            </a:r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2E885-D6CC-DC2C-63AB-03D732475A2B}"/>
              </a:ext>
            </a:extLst>
          </p:cNvPr>
          <p:cNvSpPr txBox="1">
            <a:spLocks/>
          </p:cNvSpPr>
          <p:nvPr/>
        </p:nvSpPr>
        <p:spPr bwMode="auto">
          <a:xfrm>
            <a:off x="755576" y="785812"/>
            <a:ext cx="453729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FA996-D4D7-CBCB-2935-7DEA0EE21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5" y="18731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Insights that led to analysis questions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bg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75FDB9-9906-9AE2-D910-454856499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5" y="20255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Use graphs from tableau for variables over time, and variables for each team.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pic>
        <p:nvPicPr>
          <p:cNvPr id="6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BF953232-0328-353F-BE34-3A20F558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14511" cy="691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4B7E4E-0368-6A4A-35EB-18BF65FB1582}"/>
              </a:ext>
            </a:extLst>
          </p:cNvPr>
          <p:cNvSpPr txBox="1">
            <a:spLocks/>
          </p:cNvSpPr>
          <p:nvPr/>
        </p:nvSpPr>
        <p:spPr bwMode="auto">
          <a:xfrm>
            <a:off x="251520" y="99875"/>
            <a:ext cx="5112568" cy="685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01CAAE-93DF-DC01-3F37-B9B9EA408282}"/>
              </a:ext>
            </a:extLst>
          </p:cNvPr>
          <p:cNvSpPr txBox="1">
            <a:spLocks/>
          </p:cNvSpPr>
          <p:nvPr/>
        </p:nvSpPr>
        <p:spPr bwMode="auto">
          <a:xfrm>
            <a:off x="5615608" y="99875"/>
            <a:ext cx="3278882" cy="1351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Defense: Points Allowed – Passing Yards Allowed – Rushing Yards Allowed - Wins</a:t>
            </a:r>
          </a:p>
        </p:txBody>
      </p:sp>
      <p:pic>
        <p:nvPicPr>
          <p:cNvPr id="10" name="Picture 9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855985C6-4FD0-EA8A-CDE5-78A25B551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83" y="2008782"/>
            <a:ext cx="6908762" cy="43284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9610747"/>
      </p:ext>
    </p:extLst>
  </p:cSld>
  <p:clrMapOvr>
    <a:masterClrMapping/>
  </p:clrMapOvr>
  <p:transition spd="slow" advClick="0" advTm="2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492375"/>
            <a:ext cx="5327650" cy="760413"/>
          </a:xfrm>
        </p:spPr>
        <p:txBody>
          <a:bodyPr/>
          <a:lstStyle/>
          <a:p>
            <a:r>
              <a:rPr lang="ru-RU" sz="3600" b="1">
                <a:latin typeface="Tahoma" pitchFamily="34" charset="0"/>
              </a:rPr>
              <a:t>Name of presentation</a:t>
            </a:r>
            <a:endParaRPr lang="uk-UA" sz="3600" b="1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5938" y="3044825"/>
            <a:ext cx="3629025" cy="503238"/>
          </a:xfrm>
        </p:spPr>
        <p:txBody>
          <a:bodyPr/>
          <a:lstStyle/>
          <a:p>
            <a:r>
              <a:rPr lang="ru-RU"/>
              <a:t>C</a:t>
            </a:r>
            <a:r>
              <a:rPr lang="en-US"/>
              <a:t>o</a:t>
            </a:r>
            <a:r>
              <a:rPr lang="ru-RU"/>
              <a:t>mpany name</a:t>
            </a:r>
            <a:endParaRPr lang="uk-UA"/>
          </a:p>
        </p:txBody>
      </p:sp>
      <p:pic>
        <p:nvPicPr>
          <p:cNvPr id="3" name="Picture 2" descr="A picture containing flag, soft drink&#10;&#10;Description automatically generated">
            <a:extLst>
              <a:ext uri="{FF2B5EF4-FFF2-40B4-BE49-F238E27FC236}">
                <a16:creationId xmlns:a16="http://schemas.microsoft.com/office/drawing/2014/main" id="{D0EF0D28-B02A-EB30-F6B1-947D8942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2656"/>
            <a:ext cx="8484724" cy="636354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1D8FED7-55CC-B02C-AE8B-64EF4445B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129" y="880504"/>
            <a:ext cx="331152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b="1" u="sng" kern="0" dirty="0">
                <a:latin typeface="Marker Felt Wide" panose="02000400000000000000" pitchFamily="2" charset="77"/>
                <a:cs typeface="Dreaming Outloud Pro" panose="03050502040302030504" pitchFamily="66" charset="77"/>
              </a:rPr>
              <a:t>About Me:</a:t>
            </a:r>
            <a:endParaRPr lang="uk-UA" b="1" u="sng" kern="0" dirty="0">
              <a:latin typeface="Tahoma" pitchFamily="34" charset="0"/>
              <a:cs typeface="Dreaming Outloud Pro" panose="03050502040302030504" pitchFamily="66" charset="7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E50170C-7BF3-E067-3469-70E005F8E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808559"/>
            <a:ext cx="6048672" cy="324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Wife &amp; Mother of Six 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Homemaker Extraordinaire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Bethel School of Technology Graduate –Data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B.A. in Arts, Media, and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Customer service and manager for 18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Co-founder and Co-owner of Wild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Aspiring Data Analyst who loves research, statistics, and learning</a:t>
            </a:r>
          </a:p>
        </p:txBody>
      </p:sp>
      <p:pic>
        <p:nvPicPr>
          <p:cNvPr id="18" name="Video 17">
            <a:extLst>
              <a:ext uri="{FF2B5EF4-FFF2-40B4-BE49-F238E27FC236}">
                <a16:creationId xmlns:a16="http://schemas.microsoft.com/office/drawing/2014/main" id="{302195F8-F1BC-D90F-5362-4A885F8C6898}"/>
              </a:ext>
            </a:extLst>
          </p:cNvPr>
          <p:cNvPicPr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2658958"/>
      </p:ext>
    </p:extLst>
  </p:cSld>
  <p:clrMapOvr>
    <a:masterClrMapping/>
  </p:clrMapOvr>
  <p:transition spd="slow" advClick="0" advTm="3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492375"/>
            <a:ext cx="5327650" cy="760413"/>
          </a:xfrm>
        </p:spPr>
        <p:txBody>
          <a:bodyPr/>
          <a:lstStyle/>
          <a:p>
            <a:r>
              <a:rPr lang="ru-RU" sz="3600" b="1">
                <a:latin typeface="Tahoma" pitchFamily="34" charset="0"/>
              </a:rPr>
              <a:t>Name of presentation</a:t>
            </a:r>
            <a:endParaRPr lang="uk-UA" sz="3600" b="1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5938" y="3044825"/>
            <a:ext cx="3629025" cy="503238"/>
          </a:xfrm>
        </p:spPr>
        <p:txBody>
          <a:bodyPr/>
          <a:lstStyle/>
          <a:p>
            <a:r>
              <a:rPr lang="ru-RU"/>
              <a:t>C</a:t>
            </a:r>
            <a:r>
              <a:rPr lang="en-US"/>
              <a:t>o</a:t>
            </a:r>
            <a:r>
              <a:rPr lang="ru-RU"/>
              <a:t>mpany name</a:t>
            </a:r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2E885-D6CC-DC2C-63AB-03D732475A2B}"/>
              </a:ext>
            </a:extLst>
          </p:cNvPr>
          <p:cNvSpPr txBox="1">
            <a:spLocks/>
          </p:cNvSpPr>
          <p:nvPr/>
        </p:nvSpPr>
        <p:spPr bwMode="auto">
          <a:xfrm>
            <a:off x="755576" y="785812"/>
            <a:ext cx="453729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FA996-D4D7-CBCB-2935-7DEA0EE21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5" y="18731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Insights that led to analysis questions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bg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75FDB9-9906-9AE2-D910-454856499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5" y="20255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Use graphs from tableau for variables over time, and variables for each team.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pic>
        <p:nvPicPr>
          <p:cNvPr id="6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BF953232-0328-353F-BE34-3A20F558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14511" cy="691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A picture containing screenshot, text, line, plot&#10;&#10;Description automatically generated">
            <a:extLst>
              <a:ext uri="{FF2B5EF4-FFF2-40B4-BE49-F238E27FC236}">
                <a16:creationId xmlns:a16="http://schemas.microsoft.com/office/drawing/2014/main" id="{4F247ACA-C8EB-A465-7C5C-886566308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98" y="1792676"/>
            <a:ext cx="7772400" cy="489140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485363-4A91-3A36-E438-C7E740039C52}"/>
              </a:ext>
            </a:extLst>
          </p:cNvPr>
          <p:cNvSpPr txBox="1">
            <a:spLocks/>
          </p:cNvSpPr>
          <p:nvPr/>
        </p:nvSpPr>
        <p:spPr bwMode="auto">
          <a:xfrm>
            <a:off x="160010" y="1006864"/>
            <a:ext cx="8894490" cy="533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Defense: Points Allowed – Passing Yards Allowed – Rushing Yards Allowed - Wins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8FD19-27D1-B5A7-06D3-9FEF2FECBB37}"/>
              </a:ext>
            </a:extLst>
          </p:cNvPr>
          <p:cNvSpPr txBox="1">
            <a:spLocks/>
          </p:cNvSpPr>
          <p:nvPr/>
        </p:nvSpPr>
        <p:spPr bwMode="auto">
          <a:xfrm>
            <a:off x="251520" y="99875"/>
            <a:ext cx="5112568" cy="6859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</p:spTree>
    <p:extLst>
      <p:ext uri="{BB962C8B-B14F-4D97-AF65-F5344CB8AC3E}">
        <p14:creationId xmlns:p14="http://schemas.microsoft.com/office/powerpoint/2010/main" val="3445126547"/>
      </p:ext>
    </p:extLst>
  </p:cSld>
  <p:clrMapOvr>
    <a:masterClrMapping/>
  </p:clrMapOvr>
  <p:transition spd="slow" advClick="0" advTm="2000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1C5A7A38-C622-4B48-B1CC-86A58BFA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86" y="-8389"/>
            <a:ext cx="9155186" cy="6866389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7F3C3C2-6810-9DE0-DBD6-008BE5F6C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44" y="116632"/>
            <a:ext cx="4906714" cy="9681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2000" kern="0" dirty="0"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Correlation: </a:t>
            </a:r>
            <a:r>
              <a:rPr lang="en-US" sz="2000" dirty="0"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Which variables impact wins the most? Superbowl appearances?</a:t>
            </a:r>
          </a:p>
        </p:txBody>
      </p:sp>
      <p:pic>
        <p:nvPicPr>
          <p:cNvPr id="7" name="Picture 6" descr="A close-up of a chart&#10;&#10;Description automatically generated with low confidence">
            <a:extLst>
              <a:ext uri="{FF2B5EF4-FFF2-40B4-BE49-F238E27FC236}">
                <a16:creationId xmlns:a16="http://schemas.microsoft.com/office/drawing/2014/main" id="{7F35D13D-C57D-C045-8D77-5A27CFFB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1" y="1319911"/>
            <a:ext cx="5075663" cy="42097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C4093AB-C060-A786-AB83-19095A9B3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517" y="116632"/>
            <a:ext cx="3468614" cy="55446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2000" u="sng" dirty="0"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Offense Correlation:</a:t>
            </a:r>
          </a:p>
          <a:p>
            <a:pPr algn="ctr"/>
            <a:endParaRPr lang="en-US" sz="2000" u="sng" dirty="0">
              <a:effectLst/>
              <a:latin typeface="MARKER FELT WIDE" panose="02000400000000000000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Wins are + correlated to Total </a:t>
            </a:r>
            <a:r>
              <a:rPr lang="en-US" sz="1800" dirty="0">
                <a:latin typeface="MARKER FELT WIDE" panose="02000400000000000000" pitchFamily="2" charset="77"/>
              </a:rPr>
              <a:t>O</a:t>
            </a: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ffense Points &amp; Offense Points per Game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Wins are not as correlated to SB Win as expected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 &amp; Offense Rushing yards  - as one goes up the other goes down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Offensive Passing </a:t>
            </a:r>
            <a:r>
              <a:rPr lang="en-US" sz="1800" dirty="0">
                <a:latin typeface="MARKER FELT WIDE" panose="02000400000000000000" pitchFamily="2" charset="77"/>
              </a:rPr>
              <a:t>Y</a:t>
            </a: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ards per game is negatively correlated to losses and positively to wins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 Total Offense Points are positively correlated to total yards, yards per game, </a:t>
            </a:r>
            <a:r>
              <a:rPr lang="en-US" sz="1800" dirty="0">
                <a:latin typeface="MARKER FELT WIDE" panose="02000400000000000000" pitchFamily="2" charset="77"/>
              </a:rPr>
              <a:t> = more </a:t>
            </a: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wins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7A92F-8223-11C8-1AF1-DF7FC57DE2D4}"/>
              </a:ext>
            </a:extLst>
          </p:cNvPr>
          <p:cNvSpPr txBox="1"/>
          <p:nvPr/>
        </p:nvSpPr>
        <p:spPr>
          <a:xfrm>
            <a:off x="395536" y="5797959"/>
            <a:ext cx="8424936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Offensive Rushing Yards or Rushing </a:t>
            </a:r>
            <a:r>
              <a:rPr lang="en-US" dirty="0">
                <a:solidFill>
                  <a:schemeClr val="bg1"/>
                </a:solidFill>
                <a:latin typeface="MARKER FELT WIDE" panose="02000400000000000000" pitchFamily="2" charset="77"/>
              </a:rPr>
              <a:t>Y</a:t>
            </a: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</a:rPr>
              <a:t>ards per Game seem to have no impact at all on a Superbowl Win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Points are more correlated to a Superbowl Win than Yards</a:t>
            </a:r>
            <a:endParaRPr lang="en-US" sz="1800" dirty="0">
              <a:solidFill>
                <a:schemeClr val="bg1"/>
              </a:solidFill>
              <a:effectLst/>
              <a:latin typeface="MARKER FELT WIDE" panose="02000400000000000000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294388"/>
      </p:ext>
    </p:extLst>
  </p:cSld>
  <p:clrMapOvr>
    <a:masterClrMapping/>
  </p:clrMapOvr>
  <p:transition spd="slow" advClick="0" advTm="2000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1C5A7A38-C622-4B48-B1CC-86A58BFA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86" y="-229357"/>
            <a:ext cx="9155186" cy="6866389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7F3C3C2-6810-9DE0-DBD6-008BE5F6C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09684"/>
            <a:ext cx="4906714" cy="9681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2000" kern="0" dirty="0"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Correlation: </a:t>
            </a:r>
            <a:r>
              <a:rPr lang="en-US" sz="2000" dirty="0"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Which variables impact wins the most? Superbowl appearances?</a:t>
            </a:r>
          </a:p>
        </p:txBody>
      </p:sp>
      <p:pic>
        <p:nvPicPr>
          <p:cNvPr id="8" name="Picture 7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F55DB129-4AEB-38E9-5DE5-DE5E185AC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93" y="1287035"/>
            <a:ext cx="5013454" cy="415818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2D6B2D8-91BE-E7F8-D6B3-D4543C5B7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723" y="1250475"/>
            <a:ext cx="3365262" cy="43409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400" dirty="0">
                <a:effectLst/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sz="2400" u="sng" dirty="0">
                <a:effectLst/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Defense Correlation:</a:t>
            </a:r>
          </a:p>
          <a:p>
            <a:endParaRPr lang="en-US" sz="2400" u="sng" dirty="0">
              <a:effectLst/>
              <a:latin typeface="Marker Felt Thin" panose="02000400000000000000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High Points </a:t>
            </a:r>
            <a:r>
              <a:rPr lang="en-US" sz="1800" dirty="0"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Allowed =  Less Wins &amp; More 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Defense Total Points are + correlated to more Yards allowed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Defense Rushing Yar</a:t>
            </a:r>
            <a:r>
              <a:rPr lang="en-US" sz="1800" dirty="0"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ds Allowed correlates to a loss more than Defense Passing Yards Allowed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Hig</a:t>
            </a:r>
            <a:r>
              <a:rPr lang="en-US" sz="1800" dirty="0"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h Points Allowed = Less chance of Superbowl appearance or win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33117B-058E-C5DB-1035-9A2189102484}"/>
              </a:ext>
            </a:extLst>
          </p:cNvPr>
          <p:cNvSpPr txBox="1"/>
          <p:nvPr/>
        </p:nvSpPr>
        <p:spPr>
          <a:xfrm>
            <a:off x="395536" y="5808738"/>
            <a:ext cx="850411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arker Felt Thin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Defense Passing Yards and Rushing Yards are not correlated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Marker Felt Thin" panose="02000400000000000000" pitchFamily="2" charset="77"/>
              </a:rPr>
              <a:t>Defense Passing Yards has almost no correlation to winning a Superbowl &amp; little correlation to a Superbowl appearance</a:t>
            </a:r>
          </a:p>
        </p:txBody>
      </p:sp>
    </p:spTree>
    <p:extLst>
      <p:ext uri="{BB962C8B-B14F-4D97-AF65-F5344CB8AC3E}">
        <p14:creationId xmlns:p14="http://schemas.microsoft.com/office/powerpoint/2010/main" val="750740938"/>
      </p:ext>
    </p:extLst>
  </p:cSld>
  <p:clrMapOvr>
    <a:masterClrMapping/>
  </p:clrMapOvr>
  <p:transition spd="slow" advClick="0" advTm="2000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23928" y="1844824"/>
            <a:ext cx="4608512" cy="649287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Analysis Questions:</a:t>
            </a:r>
            <a:endParaRPr lang="uk-UA" sz="3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3429000"/>
            <a:ext cx="7343775" cy="2376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Which team stands out on offense over time based on their total offensive yards</a:t>
            </a:r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, wins, and </a:t>
            </a:r>
            <a:r>
              <a:rPr lang="en-US" sz="2000" b="1" dirty="0">
                <a:solidFill>
                  <a:schemeClr val="tx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Which team stands out on defense over time based on their total defensive yards and points?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Can I predict a Superbowl appearance based on offense and defense and historical data?</a:t>
            </a:r>
          </a:p>
        </p:txBody>
      </p:sp>
    </p:spTree>
    <p:extLst>
      <p:ext uri="{BB962C8B-B14F-4D97-AF65-F5344CB8AC3E}">
        <p14:creationId xmlns:p14="http://schemas.microsoft.com/office/powerpoint/2010/main" val="751797038"/>
      </p:ext>
    </p:extLst>
  </p:cSld>
  <p:clrMapOvr>
    <a:masterClrMapping/>
  </p:clrMapOvr>
  <p:transition spd="slow" advClick="0" advTm="2000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FBD9BA9-9904-2A8C-2EB6-74E595ADF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203" y="180848"/>
            <a:ext cx="4823817" cy="1440160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2000" kern="0" dirty="0"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Analysis Question: </a:t>
            </a:r>
            <a:r>
              <a:rPr lang="en-US" sz="2000" dirty="0"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Which team stands out on offense over time based on their total offensive yards</a:t>
            </a:r>
            <a:r>
              <a:rPr lang="en-US" sz="2000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, wins, and </a:t>
            </a:r>
            <a:r>
              <a:rPr lang="en-US" sz="2000" dirty="0"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points?</a:t>
            </a:r>
          </a:p>
        </p:txBody>
      </p:sp>
      <p:pic>
        <p:nvPicPr>
          <p:cNvPr id="1028" name="Picture 4" descr="Trends International NFL New England Patriots-Logo 21 Wall Poster, 22.375&quot;  x 34&quot;, Unframed Version">
            <a:extLst>
              <a:ext uri="{FF2B5EF4-FFF2-40B4-BE49-F238E27FC236}">
                <a16:creationId xmlns:a16="http://schemas.microsoft.com/office/drawing/2014/main" id="{70CC9EEB-C4CA-817A-E625-F77416E1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72642"/>
            <a:ext cx="3088953" cy="19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2907004-2A81-8A9A-9132-3C98EC6DC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768968"/>
              </p:ext>
            </p:extLst>
          </p:nvPr>
        </p:nvGraphicFramePr>
        <p:xfrm>
          <a:off x="81010" y="1484784"/>
          <a:ext cx="7515325" cy="533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1E3118-B19F-7A07-DEC3-80B12ED1D0AF}"/>
              </a:ext>
            </a:extLst>
          </p:cNvPr>
          <p:cNvSpPr txBox="1"/>
          <p:nvPr/>
        </p:nvSpPr>
        <p:spPr>
          <a:xfrm>
            <a:off x="418293" y="3284984"/>
            <a:ext cx="2376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Top Performing Offense: Wins, Total Points, and Total Offense Yards.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DFE27-C159-6284-82C9-19CAB3B14C87}"/>
              </a:ext>
            </a:extLst>
          </p:cNvPr>
          <p:cNvSpPr txBox="1"/>
          <p:nvPr/>
        </p:nvSpPr>
        <p:spPr>
          <a:xfrm>
            <a:off x="5076056" y="4661826"/>
            <a:ext cx="3807274" cy="163121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The New England Patriots outperformed all teams on offense in every category but Offense Rushing Yards from 2012-2022.  </a:t>
            </a:r>
          </a:p>
        </p:txBody>
      </p:sp>
    </p:spTree>
    <p:extLst>
      <p:ext uri="{BB962C8B-B14F-4D97-AF65-F5344CB8AC3E}">
        <p14:creationId xmlns:p14="http://schemas.microsoft.com/office/powerpoint/2010/main" val="201835422"/>
      </p:ext>
    </p:extLst>
  </p:cSld>
  <p:clrMapOvr>
    <a:masterClrMapping/>
  </p:clrMapOvr>
  <p:transition spd="slow" advClick="0" advTm="2000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1C5A7A38-C622-4B48-B1CC-86A58BFA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3" y="-5747"/>
            <a:ext cx="9144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A654D0-C29C-6D6C-5E5C-079A2A68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301885"/>
            <a:ext cx="6553200" cy="1440161"/>
          </a:xfr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/>
          <a:lstStyle/>
          <a:p>
            <a:r>
              <a:rPr lang="en-US" sz="2000" dirty="0">
                <a:latin typeface="MARKER FELT WIDE" panose="02000400000000000000" pitchFamily="2" charset="77"/>
              </a:rPr>
              <a:t>The Pittsburgh Steelers were the most consistent on defense throughout the years. They ranked in the top 5 teams in wins, total yards allowed, and points allowed.  Rushing yards allowed they ranked 7</a:t>
            </a:r>
            <a:r>
              <a:rPr lang="en-US" sz="2000" baseline="30000" dirty="0">
                <a:latin typeface="MARKER FELT WIDE" panose="02000400000000000000" pitchFamily="2" charset="77"/>
              </a:rPr>
              <a:t>th</a:t>
            </a:r>
            <a:r>
              <a:rPr lang="en-US" sz="2000" dirty="0">
                <a:latin typeface="MARKER FELT WIDE" panose="02000400000000000000" pitchFamily="2" charset="77"/>
              </a:rPr>
              <a:t>.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8D2A6AC-A844-F345-6139-E35036EAC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79" y="115954"/>
            <a:ext cx="4823817" cy="14401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2000" kern="0" dirty="0"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Analysis Question: </a:t>
            </a:r>
            <a:r>
              <a:rPr lang="en-US" sz="2000" dirty="0"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Which team stands out on Defense over time based on their total  yards allowed</a:t>
            </a:r>
            <a:r>
              <a:rPr lang="en-US" sz="2000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, wins, and </a:t>
            </a:r>
            <a:r>
              <a:rPr lang="en-US" sz="2000" dirty="0"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points allowed?</a:t>
            </a:r>
          </a:p>
        </p:txBody>
      </p:sp>
      <p:pic>
        <p:nvPicPr>
          <p:cNvPr id="2050" name="Picture 2" descr="Amazon.com: Trends International NFL Pittsburgh Steelers-Logo 21 Wall  Poster, 22.375&quot; x 34&quot;, Unframed Version : Everything Else">
            <a:extLst>
              <a:ext uri="{FF2B5EF4-FFF2-40B4-BE49-F238E27FC236}">
                <a16:creationId xmlns:a16="http://schemas.microsoft.com/office/drawing/2014/main" id="{8F542DCE-5335-1A39-9592-B2FE5DEC3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912" y="1905644"/>
            <a:ext cx="1871340" cy="283059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8371F7-CB6B-2FCC-252D-E09C3658B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878597"/>
              </p:ext>
            </p:extLst>
          </p:nvPr>
        </p:nvGraphicFramePr>
        <p:xfrm>
          <a:off x="2195736" y="116632"/>
          <a:ext cx="6834764" cy="5387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B964A1-0C53-855B-2E5D-24F235FFCCA5}"/>
              </a:ext>
            </a:extLst>
          </p:cNvPr>
          <p:cNvSpPr txBox="1"/>
          <p:nvPr/>
        </p:nvSpPr>
        <p:spPr>
          <a:xfrm>
            <a:off x="6389199" y="2105560"/>
            <a:ext cx="2750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Top Performing Defense: Wins, Least Points allowed, and Least Yards allowed</a:t>
            </a:r>
          </a:p>
        </p:txBody>
      </p:sp>
    </p:spTree>
    <p:extLst>
      <p:ext uri="{BB962C8B-B14F-4D97-AF65-F5344CB8AC3E}">
        <p14:creationId xmlns:p14="http://schemas.microsoft.com/office/powerpoint/2010/main" val="3456231824"/>
      </p:ext>
    </p:extLst>
  </p:cSld>
  <p:clrMapOvr>
    <a:masterClrMapping/>
  </p:clrMapOvr>
  <p:transition spd="slow" advClick="0" advTm="2000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38810F3-CA98-9E3E-88C6-B6129A6E7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1916832"/>
            <a:ext cx="4356124" cy="64807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3200" kern="0" dirty="0">
                <a:solidFill>
                  <a:schemeClr val="accent4"/>
                </a:solidFill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r>
              <a:rPr lang="en-US" sz="2000" kern="0" dirty="0"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000" dirty="0">
              <a:effectLst/>
              <a:latin typeface="MARKER FELT WIDE" panose="02000400000000000000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AB7F6C5-688E-6404-E24C-C6F9B50C7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843" y="2636912"/>
            <a:ext cx="7434573" cy="388843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4"/>
                </a:solidFill>
                <a:effectLst/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The New England Patriots and the Kansas City chiefs have dominated the offense and Superbowl world for the last decade.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4"/>
                </a:solidFill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There are consistently 3 teams in the bottom rankings over all : New York Jets, Cleveland Browns, Jacksonville Jaguars.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4"/>
                </a:solidFill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Teams with better offense have been seen in the Superbowl from 2012-2022 more than defense heavy teams.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4"/>
                </a:solidFill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Defense Points and Yards allowed has a great impact on your win/loss record.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accent4"/>
                </a:solidFill>
                <a:latin typeface="MARKER FELT WIDE" panose="02000400000000000000" pitchFamily="2" charset="77"/>
                <a:ea typeface="Tahoma" panose="020B0604030504040204" pitchFamily="34" charset="0"/>
                <a:cs typeface="Tahoma" panose="020B0604030504040204" pitchFamily="34" charset="0"/>
              </a:rPr>
              <a:t>Only 11 of 32 Teams have been seen in a Superbowl in the last decade.</a:t>
            </a:r>
          </a:p>
        </p:txBody>
      </p:sp>
    </p:spTree>
    <p:extLst>
      <p:ext uri="{BB962C8B-B14F-4D97-AF65-F5344CB8AC3E}">
        <p14:creationId xmlns:p14="http://schemas.microsoft.com/office/powerpoint/2010/main" val="1186491954"/>
      </p:ext>
    </p:extLst>
  </p:cSld>
  <p:clrMapOvr>
    <a:masterClrMapping/>
  </p:clrMapOvr>
  <p:transition spd="slow" advClick="0" advTm="2000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492375"/>
            <a:ext cx="5327650" cy="760413"/>
          </a:xfrm>
        </p:spPr>
        <p:txBody>
          <a:bodyPr/>
          <a:lstStyle/>
          <a:p>
            <a:r>
              <a:rPr lang="ru-RU" sz="3600" b="1">
                <a:latin typeface="Tahoma" pitchFamily="34" charset="0"/>
              </a:rPr>
              <a:t>Name of presentation</a:t>
            </a:r>
            <a:endParaRPr lang="uk-UA" sz="3600" b="1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5938" y="3044825"/>
            <a:ext cx="3629025" cy="503238"/>
          </a:xfrm>
        </p:spPr>
        <p:txBody>
          <a:bodyPr/>
          <a:lstStyle/>
          <a:p>
            <a:r>
              <a:rPr lang="ru-RU"/>
              <a:t>C</a:t>
            </a:r>
            <a:r>
              <a:rPr lang="en-US"/>
              <a:t>o</a:t>
            </a:r>
            <a:r>
              <a:rPr lang="ru-RU"/>
              <a:t>mpany name</a:t>
            </a:r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2E885-D6CC-DC2C-63AB-03D732475A2B}"/>
              </a:ext>
            </a:extLst>
          </p:cNvPr>
          <p:cNvSpPr txBox="1">
            <a:spLocks/>
          </p:cNvSpPr>
          <p:nvPr/>
        </p:nvSpPr>
        <p:spPr bwMode="auto">
          <a:xfrm>
            <a:off x="755576" y="785812"/>
            <a:ext cx="4537298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FA996-D4D7-CBCB-2935-7DEA0EE21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5" y="18731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Insights that led to analysis questions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bg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75FDB9-9906-9AE2-D910-454856499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35" y="2025550"/>
            <a:ext cx="7343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Visualizations of descriptive statistics</a:t>
            </a:r>
          </a:p>
          <a:p>
            <a:pPr>
              <a:lnSpc>
                <a:spcPct val="90000"/>
              </a:lnSpc>
            </a:pPr>
            <a:r>
              <a:rPr lang="en-US" altLang="ko-KR" sz="2000" b="1" kern="0" dirty="0">
                <a:solidFill>
                  <a:schemeClr val="bg1"/>
                </a:solidFill>
                <a:latin typeface="Marker Felt Wide" panose="02000400000000000000" pitchFamily="2" charset="77"/>
                <a:ea typeface="굴림" charset="-127"/>
              </a:rPr>
              <a:t>Use graphs from tableau for variables over time, and variables for each team.</a:t>
            </a:r>
          </a:p>
          <a:p>
            <a:pPr>
              <a:lnSpc>
                <a:spcPct val="90000"/>
              </a:lnSpc>
            </a:pPr>
            <a:endParaRPr lang="en-US" altLang="ko-KR" sz="2000" b="1" kern="0" dirty="0">
              <a:solidFill>
                <a:schemeClr val="tx1"/>
              </a:solidFill>
              <a:latin typeface="Marker Felt Wide" panose="02000400000000000000" pitchFamily="2" charset="77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en-US" sz="2000" kern="0" dirty="0">
              <a:solidFill>
                <a:schemeClr val="tx1"/>
              </a:solidFill>
              <a:latin typeface="Verdana" pitchFamily="34" charset="0"/>
              <a:ea typeface="굴림" charset="-127"/>
            </a:endParaRPr>
          </a:p>
          <a:p>
            <a:pPr>
              <a:lnSpc>
                <a:spcPct val="90000"/>
              </a:lnSpc>
            </a:pPr>
            <a:endParaRPr lang="uk-UA" sz="2000" kern="0" dirty="0">
              <a:solidFill>
                <a:schemeClr val="tx1"/>
              </a:solidFill>
            </a:endParaRPr>
          </a:p>
        </p:txBody>
      </p:sp>
      <p:pic>
        <p:nvPicPr>
          <p:cNvPr id="6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BF953232-0328-353F-BE34-3A20F558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703"/>
            <a:ext cx="9214511" cy="691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6DA26E-17F6-398C-93DD-53831E69C52D}"/>
              </a:ext>
            </a:extLst>
          </p:cNvPr>
          <p:cNvSpPr txBox="1"/>
          <p:nvPr/>
        </p:nvSpPr>
        <p:spPr>
          <a:xfrm>
            <a:off x="2285958" y="156952"/>
            <a:ext cx="594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D5AFA-BA44-F200-8237-677B5602A602}"/>
              </a:ext>
            </a:extLst>
          </p:cNvPr>
          <p:cNvSpPr txBox="1"/>
          <p:nvPr/>
        </p:nvSpPr>
        <p:spPr>
          <a:xfrm>
            <a:off x="2588261" y="2045295"/>
            <a:ext cx="5256584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Model Setup: </a:t>
            </a: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Can I predict a Superbowl appearance based on offense and defense and historical data?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763B3-D8E2-B428-78BE-03A493840562}"/>
              </a:ext>
            </a:extLst>
          </p:cNvPr>
          <p:cNvSpPr txBox="1"/>
          <p:nvPr/>
        </p:nvSpPr>
        <p:spPr>
          <a:xfrm>
            <a:off x="2605029" y="4229298"/>
            <a:ext cx="530740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Models</a:t>
            </a:r>
            <a:r>
              <a:rPr lang="en-US" sz="1800" b="1" dirty="0">
                <a:solidFill>
                  <a:schemeClr val="bg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Random Forest </a:t>
            </a:r>
            <a:r>
              <a:rPr lang="en-US" b="1" dirty="0">
                <a:solidFill>
                  <a:schemeClr val="bg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- </a:t>
            </a:r>
            <a:r>
              <a:rPr lang="en-US" sz="1800" b="1" dirty="0">
                <a:solidFill>
                  <a:schemeClr val="bg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Confusion Matrix - </a:t>
            </a:r>
            <a:r>
              <a:rPr lang="en-US" b="1" dirty="0">
                <a:solidFill>
                  <a:schemeClr val="bg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Classification Report - </a:t>
            </a:r>
            <a:r>
              <a:rPr lang="en-US" sz="1800" b="1" dirty="0">
                <a:solidFill>
                  <a:schemeClr val="bg1"/>
                </a:solidFill>
                <a:effectLst/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085474688"/>
      </p:ext>
    </p:extLst>
  </p:cSld>
  <p:clrMapOvr>
    <a:masterClrMapping/>
  </p:clrMapOvr>
  <p:transition spd="slow" advClick="0" advTm="2000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758A8994-F622-904B-DA7C-89D42760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C5968-F847-9081-02CC-53553E4C66BE}"/>
              </a:ext>
            </a:extLst>
          </p:cNvPr>
          <p:cNvSpPr txBox="1"/>
          <p:nvPr/>
        </p:nvSpPr>
        <p:spPr>
          <a:xfrm>
            <a:off x="1979712" y="1907208"/>
            <a:ext cx="3096344" cy="31700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Random Forest Model 1: 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Variables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Total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Rushing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Wins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Defense Total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Defense Passing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Defense Rushing Yards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957FE-EF17-6E26-225C-D6107C6A6A1C}"/>
              </a:ext>
            </a:extLst>
          </p:cNvPr>
          <p:cNvSpPr txBox="1"/>
          <p:nvPr/>
        </p:nvSpPr>
        <p:spPr>
          <a:xfrm>
            <a:off x="5652120" y="4869160"/>
            <a:ext cx="3159202" cy="10156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Accuracy: 7 %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Did not seek actual team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25A7D-8C8B-043B-5E7C-141D7F0C2F73}"/>
              </a:ext>
            </a:extLst>
          </p:cNvPr>
          <p:cNvSpPr txBox="1"/>
          <p:nvPr/>
        </p:nvSpPr>
        <p:spPr>
          <a:xfrm>
            <a:off x="2285958" y="156952"/>
            <a:ext cx="594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504562185"/>
      </p:ext>
    </p:extLst>
  </p:cSld>
  <p:clrMapOvr>
    <a:masterClrMapping/>
  </p:clrMapOvr>
  <p:transition spd="slow" advClick="0" advTm="2000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758A8994-F622-904B-DA7C-89D42760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39" y="11249"/>
            <a:ext cx="9144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C5968-F847-9081-02CC-53553E4C66BE}"/>
              </a:ext>
            </a:extLst>
          </p:cNvPr>
          <p:cNvSpPr txBox="1"/>
          <p:nvPr/>
        </p:nvSpPr>
        <p:spPr>
          <a:xfrm>
            <a:off x="1979712" y="1907208"/>
            <a:ext cx="3096344" cy="378565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Random Forest Model 2: 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Variables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Total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Rushing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Wins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Total Points/Game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Points/Game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957FE-EF17-6E26-225C-D6107C6A6A1C}"/>
              </a:ext>
            </a:extLst>
          </p:cNvPr>
          <p:cNvSpPr txBox="1"/>
          <p:nvPr/>
        </p:nvSpPr>
        <p:spPr>
          <a:xfrm>
            <a:off x="5491306" y="3068960"/>
            <a:ext cx="3159202" cy="10156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Accuracy: 21% 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This was my best prediction model.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25A7D-8C8B-043B-5E7C-141D7F0C2F73}"/>
              </a:ext>
            </a:extLst>
          </p:cNvPr>
          <p:cNvSpPr txBox="1"/>
          <p:nvPr/>
        </p:nvSpPr>
        <p:spPr>
          <a:xfrm>
            <a:off x="2285958" y="156952"/>
            <a:ext cx="594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566959843"/>
      </p:ext>
    </p:extLst>
  </p:cSld>
  <p:clrMapOvr>
    <a:masterClrMapping/>
  </p:clrMapOvr>
  <p:transition spd="slow" advClick="0" advTm="2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AED3B-9FA9-F510-01DA-94E096A6B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688" y="3068960"/>
            <a:ext cx="5616624" cy="3456384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Introduction: Data and Programming Languages</a:t>
            </a:r>
          </a:p>
          <a:p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Methods: Exploration and Analysis</a:t>
            </a:r>
          </a:p>
          <a:p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What does the data say? </a:t>
            </a:r>
          </a:p>
          <a:p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Analysis Questions</a:t>
            </a:r>
          </a:p>
          <a:p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Summary</a:t>
            </a:r>
          </a:p>
          <a:p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  <a:p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  <a:p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Q &amp; 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93B69A-AFDD-0D8F-6C83-C7A358649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2060848"/>
            <a:ext cx="4824536" cy="65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b="1" kern="0" dirty="0">
                <a:solidFill>
                  <a:schemeClr val="tx1"/>
                </a:solidFill>
                <a:latin typeface="Marker Felt Wide" panose="02000400000000000000" pitchFamily="2" charset="77"/>
              </a:rPr>
              <a:t>Purpose/Table of Contents:</a:t>
            </a:r>
            <a:endParaRPr lang="uk-UA" b="1" kern="0" dirty="0">
              <a:solidFill>
                <a:schemeClr val="tx1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 advClick="0" advTm="2000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758A8994-F622-904B-DA7C-89D42760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C5968-F847-9081-02CC-53553E4C66BE}"/>
              </a:ext>
            </a:extLst>
          </p:cNvPr>
          <p:cNvSpPr txBox="1"/>
          <p:nvPr/>
        </p:nvSpPr>
        <p:spPr>
          <a:xfrm>
            <a:off x="2051720" y="2060848"/>
            <a:ext cx="3096344" cy="409342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Random Forest Model 3: 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Variables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Total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Rushing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Wins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Total Points/Game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Points/Game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957FE-EF17-6E26-225C-D6107C6A6A1C}"/>
              </a:ext>
            </a:extLst>
          </p:cNvPr>
          <p:cNvSpPr txBox="1"/>
          <p:nvPr/>
        </p:nvSpPr>
        <p:spPr>
          <a:xfrm>
            <a:off x="5652120" y="3688363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Accuracy: 18 %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25A7D-8C8B-043B-5E7C-141D7F0C2F73}"/>
              </a:ext>
            </a:extLst>
          </p:cNvPr>
          <p:cNvSpPr txBox="1"/>
          <p:nvPr/>
        </p:nvSpPr>
        <p:spPr>
          <a:xfrm>
            <a:off x="2285958" y="156952"/>
            <a:ext cx="594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415334906"/>
      </p:ext>
    </p:extLst>
  </p:cSld>
  <p:clrMapOvr>
    <a:masterClrMapping/>
  </p:clrMapOvr>
  <p:transition spd="slow" advClick="0" advTm="2000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758A8994-F622-904B-DA7C-89D42760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C5968-F847-9081-02CC-53553E4C66BE}"/>
              </a:ext>
            </a:extLst>
          </p:cNvPr>
          <p:cNvSpPr txBox="1"/>
          <p:nvPr/>
        </p:nvSpPr>
        <p:spPr>
          <a:xfrm>
            <a:off x="1979712" y="1907208"/>
            <a:ext cx="3096344" cy="193899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Random Forest Model 4: 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All Offense and Defense variables used + Win/Loss Record +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Superbowl Appearance and Superbowl Wins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957FE-EF17-6E26-225C-D6107C6A6A1C}"/>
              </a:ext>
            </a:extLst>
          </p:cNvPr>
          <p:cNvSpPr txBox="1"/>
          <p:nvPr/>
        </p:nvSpPr>
        <p:spPr>
          <a:xfrm>
            <a:off x="5584687" y="1907208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Accuracy: 7 %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25A7D-8C8B-043B-5E7C-141D7F0C2F73}"/>
              </a:ext>
            </a:extLst>
          </p:cNvPr>
          <p:cNvSpPr txBox="1"/>
          <p:nvPr/>
        </p:nvSpPr>
        <p:spPr>
          <a:xfrm>
            <a:off x="2285958" y="156952"/>
            <a:ext cx="594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DC71EC-0AB0-C965-55BC-93289CCABF19}"/>
              </a:ext>
            </a:extLst>
          </p:cNvPr>
          <p:cNvSpPr txBox="1"/>
          <p:nvPr/>
        </p:nvSpPr>
        <p:spPr>
          <a:xfrm>
            <a:off x="3496455" y="4350628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Prediction Results:</a:t>
            </a:r>
          </a:p>
        </p:txBody>
      </p:sp>
      <p:pic>
        <p:nvPicPr>
          <p:cNvPr id="3074" name="Picture 2" descr="Arizona Cardinals Logo and symbol, meaning, history, PNG, brand">
            <a:extLst>
              <a:ext uri="{FF2B5EF4-FFF2-40B4-BE49-F238E27FC236}">
                <a16:creationId xmlns:a16="http://schemas.microsoft.com/office/drawing/2014/main" id="{A64FD0E4-8B16-1352-40E6-88F92FFD0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162098"/>
            <a:ext cx="1688511" cy="105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nessee Titans Logo and symbol, meaning, history, PNG, brand">
            <a:extLst>
              <a:ext uri="{FF2B5EF4-FFF2-40B4-BE49-F238E27FC236}">
                <a16:creationId xmlns:a16="http://schemas.microsoft.com/office/drawing/2014/main" id="{6D5CC782-C00F-1D01-AF8F-EEE3814CB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18" y="5131243"/>
            <a:ext cx="1786969" cy="11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argers make some alterations to logo for 2020 season - Los Angeles Times">
            <a:extLst>
              <a:ext uri="{FF2B5EF4-FFF2-40B4-BE49-F238E27FC236}">
                <a16:creationId xmlns:a16="http://schemas.microsoft.com/office/drawing/2014/main" id="{F49717CB-5C3B-CC68-EF3F-255E3AEE2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170" y="5145637"/>
            <a:ext cx="1671032" cy="110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he worst logo changes in NFL history, ranked from 32 to 1 (Rams being No.  1) | This is the Loop | Golf Digest">
            <a:extLst>
              <a:ext uri="{FF2B5EF4-FFF2-40B4-BE49-F238E27FC236}">
                <a16:creationId xmlns:a16="http://schemas.microsoft.com/office/drawing/2014/main" id="{049B9A3F-A648-8F8D-6565-197EC0E5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85" y="5084615"/>
            <a:ext cx="1631194" cy="11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1560"/>
      </p:ext>
    </p:extLst>
  </p:cSld>
  <p:clrMapOvr>
    <a:masterClrMapping/>
  </p:clrMapOvr>
  <p:transition spd="slow" advClick="0" advTm="2000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758A8994-F622-904B-DA7C-89D42760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60BF65-D17E-2910-0921-0A8A0E875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70915"/>
            <a:ext cx="61722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4C725-A511-EB47-1FCD-FA50BD4C4E43}"/>
              </a:ext>
            </a:extLst>
          </p:cNvPr>
          <p:cNvSpPr txBox="1"/>
          <p:nvPr/>
        </p:nvSpPr>
        <p:spPr>
          <a:xfrm>
            <a:off x="1898741" y="258404"/>
            <a:ext cx="7380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482896051"/>
      </p:ext>
    </p:extLst>
  </p:cSld>
  <p:clrMapOvr>
    <a:masterClrMapping/>
  </p:clrMapOvr>
  <p:transition spd="slow" advClick="0" advTm="2000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758A8994-F622-904B-DA7C-89D42760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"/>
            <a:ext cx="9144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C5968-F847-9081-02CC-53553E4C66BE}"/>
              </a:ext>
            </a:extLst>
          </p:cNvPr>
          <p:cNvSpPr txBox="1"/>
          <p:nvPr/>
        </p:nvSpPr>
        <p:spPr>
          <a:xfrm>
            <a:off x="1946366" y="1556792"/>
            <a:ext cx="6946114" cy="347787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Logistic Regression Model 1: 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Variables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Total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Rushing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Wins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Total Points/Game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Points/Game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957FE-EF17-6E26-225C-D6107C6A6A1C}"/>
              </a:ext>
            </a:extLst>
          </p:cNvPr>
          <p:cNvSpPr txBox="1"/>
          <p:nvPr/>
        </p:nvSpPr>
        <p:spPr>
          <a:xfrm>
            <a:off x="5733278" y="2204864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Accuracy: 4 %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25A7D-8C8B-043B-5E7C-141D7F0C2F73}"/>
              </a:ext>
            </a:extLst>
          </p:cNvPr>
          <p:cNvSpPr txBox="1"/>
          <p:nvPr/>
        </p:nvSpPr>
        <p:spPr>
          <a:xfrm>
            <a:off x="2285958" y="44624"/>
            <a:ext cx="594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4BA98-DF03-2100-652D-9156D2C8F2B0}"/>
              </a:ext>
            </a:extLst>
          </p:cNvPr>
          <p:cNvSpPr txBox="1"/>
          <p:nvPr/>
        </p:nvSpPr>
        <p:spPr>
          <a:xfrm>
            <a:off x="3496455" y="5189130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Prediction Results:</a:t>
            </a:r>
          </a:p>
        </p:txBody>
      </p:sp>
      <p:pic>
        <p:nvPicPr>
          <p:cNvPr id="8" name="Picture 4" descr="The worst logo changes in NFL history, ranked from 32 to 1 (Rams being No.  1) | This is the Loop | Golf Digest">
            <a:extLst>
              <a:ext uri="{FF2B5EF4-FFF2-40B4-BE49-F238E27FC236}">
                <a16:creationId xmlns:a16="http://schemas.microsoft.com/office/drawing/2014/main" id="{8AE8BADE-68CF-19AB-3547-957AFBE7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366" y="5636182"/>
            <a:ext cx="1631194" cy="11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leveland Browns Logo png download - 512*512 - Free Transparent Cleveland  Browns png Download. - CleanPNG / KissPNG">
            <a:extLst>
              <a:ext uri="{FF2B5EF4-FFF2-40B4-BE49-F238E27FC236}">
                <a16:creationId xmlns:a16="http://schemas.microsoft.com/office/drawing/2014/main" id="{DCB95991-62F6-1479-5B7C-7D6E44A2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658" y="5636182"/>
            <a:ext cx="2009822" cy="116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ew Orleans Saints Logo History | Logos &amp; Lists">
            <a:extLst>
              <a:ext uri="{FF2B5EF4-FFF2-40B4-BE49-F238E27FC236}">
                <a16:creationId xmlns:a16="http://schemas.microsoft.com/office/drawing/2014/main" id="{F0031365-FD09-E898-8B64-27308064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3" y="5636182"/>
            <a:ext cx="1146674" cy="114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558075"/>
      </p:ext>
    </p:extLst>
  </p:cSld>
  <p:clrMapOvr>
    <a:masterClrMapping/>
  </p:clrMapOvr>
  <p:transition spd="slow" advClick="0" advTm="2000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758A8994-F622-904B-DA7C-89D42760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"/>
            <a:ext cx="9144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C5968-F847-9081-02CC-53553E4C66BE}"/>
              </a:ext>
            </a:extLst>
          </p:cNvPr>
          <p:cNvSpPr txBox="1"/>
          <p:nvPr/>
        </p:nvSpPr>
        <p:spPr>
          <a:xfrm>
            <a:off x="1946366" y="1556792"/>
            <a:ext cx="6946114" cy="286232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Logistic Regression Model 2: 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Variables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Total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Rushing Yards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Wins &amp; 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Total Points/Game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Passing Yards/Game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Offense Points/Game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957FE-EF17-6E26-225C-D6107C6A6A1C}"/>
              </a:ext>
            </a:extLst>
          </p:cNvPr>
          <p:cNvSpPr txBox="1"/>
          <p:nvPr/>
        </p:nvSpPr>
        <p:spPr>
          <a:xfrm>
            <a:off x="5733278" y="2204864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Accuracy: 5.6 %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25A7D-8C8B-043B-5E7C-141D7F0C2F73}"/>
              </a:ext>
            </a:extLst>
          </p:cNvPr>
          <p:cNvSpPr txBox="1"/>
          <p:nvPr/>
        </p:nvSpPr>
        <p:spPr>
          <a:xfrm>
            <a:off x="2285958" y="44624"/>
            <a:ext cx="594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4BA98-DF03-2100-652D-9156D2C8F2B0}"/>
              </a:ext>
            </a:extLst>
          </p:cNvPr>
          <p:cNvSpPr txBox="1"/>
          <p:nvPr/>
        </p:nvSpPr>
        <p:spPr>
          <a:xfrm>
            <a:off x="3679133" y="4667076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Prediction Results:</a:t>
            </a:r>
          </a:p>
        </p:txBody>
      </p:sp>
      <p:pic>
        <p:nvPicPr>
          <p:cNvPr id="8" name="Picture 4" descr="The worst logo changes in NFL history, ranked from 32 to 1 (Rams being No.  1) | This is the Loop | Golf Digest">
            <a:extLst>
              <a:ext uri="{FF2B5EF4-FFF2-40B4-BE49-F238E27FC236}">
                <a16:creationId xmlns:a16="http://schemas.microsoft.com/office/drawing/2014/main" id="{8AE8BADE-68CF-19AB-3547-957AFBE7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86" y="5636182"/>
            <a:ext cx="1631194" cy="11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rizona Cardinals Logo and symbol, meaning, history, PNG, brand">
            <a:extLst>
              <a:ext uri="{FF2B5EF4-FFF2-40B4-BE49-F238E27FC236}">
                <a16:creationId xmlns:a16="http://schemas.microsoft.com/office/drawing/2014/main" id="{66519D30-7E63-F27D-0796-8B1810C82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636182"/>
            <a:ext cx="1688511" cy="105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ennessee Titans Logo and symbol, meaning, history, PNG, brand">
            <a:extLst>
              <a:ext uri="{FF2B5EF4-FFF2-40B4-BE49-F238E27FC236}">
                <a16:creationId xmlns:a16="http://schemas.microsoft.com/office/drawing/2014/main" id="{E3A38D63-E28C-7FE3-3A9A-5ABE3AB5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620241"/>
            <a:ext cx="1786969" cy="11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hargers make some alterations to logo for 2020 season - Los Angeles Times">
            <a:extLst>
              <a:ext uri="{FF2B5EF4-FFF2-40B4-BE49-F238E27FC236}">
                <a16:creationId xmlns:a16="http://schemas.microsoft.com/office/drawing/2014/main" id="{60EFC2C0-3290-1203-2630-8D32E4204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611231"/>
            <a:ext cx="1671032" cy="110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10072"/>
      </p:ext>
    </p:extLst>
  </p:cSld>
  <p:clrMapOvr>
    <a:masterClrMapping/>
  </p:clrMapOvr>
  <p:transition spd="slow" advClick="0" advTm="2000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758A8994-F622-904B-DA7C-89D42760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"/>
            <a:ext cx="9144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C5968-F847-9081-02CC-53553E4C66BE}"/>
              </a:ext>
            </a:extLst>
          </p:cNvPr>
          <p:cNvSpPr txBox="1"/>
          <p:nvPr/>
        </p:nvSpPr>
        <p:spPr>
          <a:xfrm>
            <a:off x="1946366" y="1556792"/>
            <a:ext cx="3535392" cy="7078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Logistic Regression Model 3: 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Just Offense Variables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957FE-EF17-6E26-225C-D6107C6A6A1C}"/>
              </a:ext>
            </a:extLst>
          </p:cNvPr>
          <p:cNvSpPr txBox="1"/>
          <p:nvPr/>
        </p:nvSpPr>
        <p:spPr>
          <a:xfrm>
            <a:off x="5733278" y="2204864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Accuracy: 4.2%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25A7D-8C8B-043B-5E7C-141D7F0C2F73}"/>
              </a:ext>
            </a:extLst>
          </p:cNvPr>
          <p:cNvSpPr txBox="1"/>
          <p:nvPr/>
        </p:nvSpPr>
        <p:spPr>
          <a:xfrm>
            <a:off x="2285958" y="44624"/>
            <a:ext cx="594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4BA98-DF03-2100-652D-9156D2C8F2B0}"/>
              </a:ext>
            </a:extLst>
          </p:cNvPr>
          <p:cNvSpPr txBox="1"/>
          <p:nvPr/>
        </p:nvSpPr>
        <p:spPr>
          <a:xfrm>
            <a:off x="3098370" y="3120128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Prediction Results:</a:t>
            </a:r>
          </a:p>
        </p:txBody>
      </p:sp>
      <p:pic>
        <p:nvPicPr>
          <p:cNvPr id="8" name="Picture 4" descr="The worst logo changes in NFL history, ranked from 32 to 1 (Rams being No.  1) | This is the Loop | Golf Digest">
            <a:extLst>
              <a:ext uri="{FF2B5EF4-FFF2-40B4-BE49-F238E27FC236}">
                <a16:creationId xmlns:a16="http://schemas.microsoft.com/office/drawing/2014/main" id="{8AE8BADE-68CF-19AB-3547-957AFBE7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11865"/>
            <a:ext cx="1631194" cy="11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ennessee Titans Logo and symbol, meaning, history, PNG, brand">
            <a:extLst>
              <a:ext uri="{FF2B5EF4-FFF2-40B4-BE49-F238E27FC236}">
                <a16:creationId xmlns:a16="http://schemas.microsoft.com/office/drawing/2014/main" id="{E3A38D63-E28C-7FE3-3A9A-5ABE3AB5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89355"/>
            <a:ext cx="1786969" cy="11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etroit Lions Logo and symbol, meaning, history, PNG, brand">
            <a:extLst>
              <a:ext uri="{FF2B5EF4-FFF2-40B4-BE49-F238E27FC236}">
                <a16:creationId xmlns:a16="http://schemas.microsoft.com/office/drawing/2014/main" id="{66CA64EA-158F-7B2B-9255-72AC0896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12845"/>
            <a:ext cx="1869046" cy="15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Lids Atlanta Falcons 22.4'' x 34'' Leagues Logo Poster | Green Tree Mall">
            <a:extLst>
              <a:ext uri="{FF2B5EF4-FFF2-40B4-BE49-F238E27FC236}">
                <a16:creationId xmlns:a16="http://schemas.microsoft.com/office/drawing/2014/main" id="{2E6310A2-14CB-2B82-A85E-B42F2662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41" y="5079652"/>
            <a:ext cx="1582104" cy="158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900939"/>
      </p:ext>
    </p:extLst>
  </p:cSld>
  <p:clrMapOvr>
    <a:masterClrMapping/>
  </p:clrMapOvr>
  <p:transition spd="slow" advClick="0" advTm="2000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758A8994-F622-904B-DA7C-89D42760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"/>
            <a:ext cx="9144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C5968-F847-9081-02CC-53553E4C66BE}"/>
              </a:ext>
            </a:extLst>
          </p:cNvPr>
          <p:cNvSpPr txBox="1"/>
          <p:nvPr/>
        </p:nvSpPr>
        <p:spPr>
          <a:xfrm>
            <a:off x="1946366" y="1556792"/>
            <a:ext cx="3535392" cy="132343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Logistic Regression Model : </a:t>
            </a:r>
          </a:p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Just Defense Variables  + Superbowl Appearance and Superbowl Win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957FE-EF17-6E26-225C-D6107C6A6A1C}"/>
              </a:ext>
            </a:extLst>
          </p:cNvPr>
          <p:cNvSpPr txBox="1"/>
          <p:nvPr/>
        </p:nvSpPr>
        <p:spPr>
          <a:xfrm>
            <a:off x="5733278" y="2204864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Accuracy: 2.8%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25A7D-8C8B-043B-5E7C-141D7F0C2F73}"/>
              </a:ext>
            </a:extLst>
          </p:cNvPr>
          <p:cNvSpPr txBox="1"/>
          <p:nvPr/>
        </p:nvSpPr>
        <p:spPr>
          <a:xfrm>
            <a:off x="2285958" y="44624"/>
            <a:ext cx="5945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Machine Learning Models: Prediction, Accuracy, and Feature Importance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4BA98-DF03-2100-652D-9156D2C8F2B0}"/>
              </a:ext>
            </a:extLst>
          </p:cNvPr>
          <p:cNvSpPr txBox="1"/>
          <p:nvPr/>
        </p:nvSpPr>
        <p:spPr>
          <a:xfrm>
            <a:off x="3098370" y="3120128"/>
            <a:ext cx="315920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arker Felt Wide" panose="02000400000000000000" pitchFamily="2" charset="77"/>
              </a:rPr>
              <a:t>Prediction Results:</a:t>
            </a:r>
          </a:p>
        </p:txBody>
      </p:sp>
      <p:pic>
        <p:nvPicPr>
          <p:cNvPr id="8" name="Picture 4" descr="The worst logo changes in NFL history, ranked from 32 to 1 (Rams being No.  1) | This is the Loop | Golf Digest">
            <a:extLst>
              <a:ext uri="{FF2B5EF4-FFF2-40B4-BE49-F238E27FC236}">
                <a16:creationId xmlns:a16="http://schemas.microsoft.com/office/drawing/2014/main" id="{8AE8BADE-68CF-19AB-3547-957AFBE7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11865"/>
            <a:ext cx="1631194" cy="11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ennessee Titans Logo and symbol, meaning, history, PNG, brand">
            <a:extLst>
              <a:ext uri="{FF2B5EF4-FFF2-40B4-BE49-F238E27FC236}">
                <a16:creationId xmlns:a16="http://schemas.microsoft.com/office/drawing/2014/main" id="{E3A38D63-E28C-7FE3-3A9A-5ABE3AB5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89355"/>
            <a:ext cx="1786969" cy="11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Top 10 Current NFL Logos - HowTheyPlay">
            <a:extLst>
              <a:ext uri="{FF2B5EF4-FFF2-40B4-BE49-F238E27FC236}">
                <a16:creationId xmlns:a16="http://schemas.microsoft.com/office/drawing/2014/main" id="{91879694-2F81-E03B-ABB3-CACF8F7D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61" y="5380291"/>
            <a:ext cx="1856073" cy="117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Trends International NFL New England Patriots-Logo 21 Wall Poster, 22.375&quot;  x 34&quot;, Unframed Version">
            <a:extLst>
              <a:ext uri="{FF2B5EF4-FFF2-40B4-BE49-F238E27FC236}">
                <a16:creationId xmlns:a16="http://schemas.microsoft.com/office/drawing/2014/main" id="{7421884B-0061-988A-1658-287DBFDE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86" y="4495758"/>
            <a:ext cx="2028061" cy="13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195576"/>
      </p:ext>
    </p:extLst>
  </p:cSld>
  <p:clrMapOvr>
    <a:masterClrMapping/>
  </p:clrMapOvr>
  <p:transition spd="slow" advClick="0" advTm="2000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1C5A7A38-C622-4B48-B1CC-86A58BFA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6" y="0"/>
            <a:ext cx="9370020" cy="70275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9A8FB-90E0-43BC-69D4-DFED982B35EE}"/>
              </a:ext>
            </a:extLst>
          </p:cNvPr>
          <p:cNvSpPr txBox="1"/>
          <p:nvPr/>
        </p:nvSpPr>
        <p:spPr>
          <a:xfrm>
            <a:off x="2555776" y="774041"/>
            <a:ext cx="5945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A6E23-D2BF-FAD8-1DE5-7A6AF12D8E2C}"/>
              </a:ext>
            </a:extLst>
          </p:cNvPr>
          <p:cNvSpPr txBox="1"/>
          <p:nvPr/>
        </p:nvSpPr>
        <p:spPr>
          <a:xfrm>
            <a:off x="2411760" y="2132856"/>
            <a:ext cx="59455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My data is too simple for an accurate predictor.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This last decade has been a show of Offense Performance among teams.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Wins and losses are not the most important predictors of a Superbowl Winning Team.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Multiple variables are required for complete sports analysis!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Wide" panose="02000400000000000000" pitchFamily="2" charset="77"/>
                <a:ea typeface="Verdana" panose="020B0604030504040204" pitchFamily="34" charset="0"/>
                <a:cs typeface="Verdana" panose="020B0604030504040204" pitchFamily="34" charset="0"/>
              </a:rPr>
              <a:t>2012-2022 showed that the old adage “Defense wins Championship” isn’t always the case.</a:t>
            </a:r>
            <a:endParaRPr lang="en-US" sz="2000" b="1" dirty="0">
              <a:solidFill>
                <a:schemeClr val="tx1"/>
              </a:solidFill>
              <a:latin typeface="Marker Felt Wide" panose="02000400000000000000" pitchFamily="2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004855"/>
      </p:ext>
    </p:extLst>
  </p:cSld>
  <p:clrMapOvr>
    <a:masterClrMapping/>
  </p:clrMapOvr>
  <p:transition spd="slow" advClick="0" advTm="2000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492375"/>
            <a:ext cx="5327650" cy="760413"/>
          </a:xfrm>
        </p:spPr>
        <p:txBody>
          <a:bodyPr/>
          <a:lstStyle/>
          <a:p>
            <a:r>
              <a:rPr lang="ru-RU" sz="3600" b="1">
                <a:latin typeface="Tahoma" pitchFamily="34" charset="0"/>
              </a:rPr>
              <a:t>Name of presentation</a:t>
            </a:r>
            <a:endParaRPr lang="uk-UA" sz="3600" b="1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5938" y="3044825"/>
            <a:ext cx="3629025" cy="503238"/>
          </a:xfrm>
        </p:spPr>
        <p:txBody>
          <a:bodyPr/>
          <a:lstStyle/>
          <a:p>
            <a:r>
              <a:rPr lang="ru-RU"/>
              <a:t>C</a:t>
            </a:r>
            <a:r>
              <a:rPr lang="en-US"/>
              <a:t>o</a:t>
            </a:r>
            <a:r>
              <a:rPr lang="ru-RU"/>
              <a:t>mpany name</a:t>
            </a:r>
            <a:endParaRPr lang="uk-UA"/>
          </a:p>
        </p:txBody>
      </p:sp>
      <p:pic>
        <p:nvPicPr>
          <p:cNvPr id="3" name="Picture 2" descr="A picture containing flag, soft drink&#10;&#10;Description automatically generated">
            <a:extLst>
              <a:ext uri="{FF2B5EF4-FFF2-40B4-BE49-F238E27FC236}">
                <a16:creationId xmlns:a16="http://schemas.microsoft.com/office/drawing/2014/main" id="{D0EF0D28-B02A-EB30-F6B1-947D8942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377824"/>
            <a:ext cx="8484724" cy="636354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957E07D-36D6-C8CB-3FD0-42C10D7B9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356" y="980728"/>
            <a:ext cx="7509287" cy="398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6600" b="1" u="sng" kern="0" dirty="0">
                <a:latin typeface="Marker Felt Wide" panose="02000400000000000000" pitchFamily="2" charset="77"/>
                <a:cs typeface="Dreaming Outloud Pro" panose="03050502040302030504" pitchFamily="66" charset="77"/>
              </a:rPr>
              <a:t>Questions and Comments</a:t>
            </a:r>
            <a:endParaRPr lang="uk-UA" sz="6600" b="1" u="sng" kern="0" dirty="0">
              <a:latin typeface="Tahoma" pitchFamily="34" charset="0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6865591"/>
      </p:ext>
    </p:extLst>
  </p:cSld>
  <p:clrMapOvr>
    <a:masterClrMapping/>
  </p:clrMapOvr>
  <p:transition spd="slow" advClick="0" advTm="2000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96A9B-D603-3E7F-A2A5-C64A96996B33}"/>
              </a:ext>
            </a:extLst>
          </p:cNvPr>
          <p:cNvSpPr txBox="1"/>
          <p:nvPr/>
        </p:nvSpPr>
        <p:spPr>
          <a:xfrm>
            <a:off x="5220072" y="3283822"/>
            <a:ext cx="352839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arker Felt Thin" panose="02000400000000000000" pitchFamily="2" charset="77"/>
              </a:rPr>
              <a:t>Other Sources: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Thin" panose="02000400000000000000" pitchFamily="2" charset="77"/>
              </a:rPr>
              <a:t>PowerPoint Template Photos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effectLst/>
                <a:latin typeface="Marker Felt Thin" panose="02000400000000000000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effectLst/>
                <a:latin typeface="Marker Felt Thin" panose="02000400000000000000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poweredtemplate.com</a:t>
            </a:r>
            <a:r>
              <a:rPr lang="en-US" sz="1400" dirty="0">
                <a:solidFill>
                  <a:schemeClr val="tx2"/>
                </a:solidFill>
                <a:effectLst/>
                <a:latin typeface="Marker Felt Thin" panose="02000400000000000000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/00505/0/</a:t>
            </a:r>
            <a:r>
              <a:rPr lang="en-US" sz="1400" dirty="0" err="1">
                <a:solidFill>
                  <a:schemeClr val="tx2"/>
                </a:solidFill>
                <a:effectLst/>
                <a:latin typeface="Marker Felt Thin" panose="02000400000000000000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index.html</a:t>
            </a:r>
            <a:r>
              <a:rPr lang="en-US" sz="1400" dirty="0">
                <a:solidFill>
                  <a:schemeClr val="tx2"/>
                </a:solidFill>
                <a:effectLst/>
                <a:latin typeface="Marker Felt Thin" panose="02000400000000000000" pitchFamily="2" charset="7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arker Felt Thin" panose="02000400000000000000" pitchFamily="2" charset="77"/>
              </a:rPr>
              <a:t>ChatGPT</a:t>
            </a:r>
            <a:r>
              <a:rPr lang="en-US" sz="2000" b="1" dirty="0">
                <a:latin typeface="Marker Felt Thin" panose="02000400000000000000" pitchFamily="2" charset="77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Marker Felt Thin" panose="02000400000000000000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https://chat.openai.com</a:t>
            </a:r>
            <a:endParaRPr lang="en-US" sz="1400" dirty="0">
              <a:solidFill>
                <a:schemeClr val="tx2"/>
              </a:solidFill>
              <a:latin typeface="Marker Felt Thin" panose="02000400000000000000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Marker Felt Thin" panose="02000400000000000000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Thin" panose="02000400000000000000" pitchFamily="2" charset="77"/>
              </a:rPr>
              <a:t>Team </a:t>
            </a:r>
            <a:r>
              <a:rPr lang="en-US" sz="2000" b="1" dirty="0">
                <a:solidFill>
                  <a:schemeClr val="tx2"/>
                </a:solidFill>
                <a:latin typeface="Marker Felt Thin" panose="02000400000000000000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Logos</a:t>
            </a:r>
            <a:endParaRPr lang="en-US" sz="2000" b="1" dirty="0">
              <a:solidFill>
                <a:schemeClr val="tx2"/>
              </a:solidFill>
              <a:latin typeface="Marker Felt Thin" panose="0200040000000000000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2720A-AA5C-62AD-5824-87FD5A7B8D1B}"/>
              </a:ext>
            </a:extLst>
          </p:cNvPr>
          <p:cNvSpPr txBox="1"/>
          <p:nvPr/>
        </p:nvSpPr>
        <p:spPr>
          <a:xfrm>
            <a:off x="1547664" y="2060848"/>
            <a:ext cx="4191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Marker Felt Wide" panose="02000400000000000000" pitchFamily="2" charset="77"/>
              </a:rPr>
              <a:t>Sources and Citations: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941E3-6AA4-3340-D2B1-0D8C82460160}"/>
              </a:ext>
            </a:extLst>
          </p:cNvPr>
          <p:cNvSpPr txBox="1"/>
          <p:nvPr/>
        </p:nvSpPr>
        <p:spPr>
          <a:xfrm>
            <a:off x="323528" y="2852934"/>
            <a:ext cx="46829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ARKER FELT THIN" panose="02000400000000000000" pitchFamily="2" charset="77"/>
              </a:rPr>
              <a:t>The 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THIN" panose="02000400000000000000" pitchFamily="2" charset="77"/>
              </a:rPr>
              <a:t>2012 – 2022 NFL Defense and Offense Statistics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Marker Felt Thin" panose="02000400000000000000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https://www.kaggle.com/datasets/kristofanderson/2012-2022-nfl-defense-and-offensive-statistics</a:t>
            </a:r>
            <a:endParaRPr lang="en-US" sz="1400" dirty="0">
              <a:solidFill>
                <a:schemeClr val="tx2"/>
              </a:solidFill>
              <a:latin typeface="Marker Felt Thin" panose="02000400000000000000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Wide" panose="02000400000000000000" pitchFamily="2" charset="77"/>
              </a:rPr>
              <a:t>Pro Football Superbowl Data all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2"/>
                </a:solidFill>
                <a:effectLst/>
                <a:latin typeface="Marker Felt Thin" panose="02000400000000000000" pitchFamily="2" charset="77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https://www.pro-football-reference.com/super-bowl/</a:t>
            </a:r>
            <a:r>
              <a:rPr lang="en-US" sz="1400" dirty="0">
                <a:effectLst/>
                <a:latin typeface="Marker Felt Thin" panose="02000400000000000000" pitchFamily="2" charset="7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arker Felt Wide" panose="02000400000000000000" pitchFamily="2" charset="77"/>
              </a:rPr>
              <a:t>NFL.com</a:t>
            </a:r>
            <a:r>
              <a:rPr lang="en-US" sz="2000" b="1" dirty="0">
                <a:latin typeface="Marker Felt Wide" panose="02000400000000000000" pitchFamily="2" charset="77"/>
              </a:rPr>
              <a:t> - Win/Loss Records by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2"/>
                </a:solidFill>
                <a:effectLst/>
                <a:latin typeface="Marker Felt Thin" panose="02000400000000000000" pitchFamily="2" charset="77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https://www.nfl.com/standings/league/2022/REG</a:t>
            </a:r>
            <a:r>
              <a:rPr lang="en-US" sz="1400" dirty="0">
                <a:solidFill>
                  <a:schemeClr val="tx2"/>
                </a:solidFill>
                <a:effectLst/>
                <a:latin typeface="Marker Felt Thin" panose="02000400000000000000" pitchFamily="2" charset="77"/>
              </a:rPr>
              <a:t> </a:t>
            </a:r>
            <a:endParaRPr lang="en-US" sz="1400" dirty="0">
              <a:solidFill>
                <a:schemeClr val="tx2"/>
              </a:solidFill>
              <a:latin typeface="Marker Felt Thin" panose="020004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39748641"/>
      </p:ext>
    </p:extLst>
  </p:cSld>
  <p:clrMapOvr>
    <a:masterClrMapping/>
  </p:clrMapOvr>
  <p:transition spd="slow" advClick="0" advTm="2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1C5A7A38-C622-4B48-B1CC-86A58BFA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" y="1"/>
            <a:ext cx="914552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663B9-44BE-4CA9-ED3A-C2B94E2C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050" y="308849"/>
            <a:ext cx="3601070" cy="959911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MARKER FELT WIDE" panose="02000400000000000000" pitchFamily="2" charset="77"/>
              </a:rPr>
              <a:t>Project Introduction: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C5C1A-1DD9-E732-0BF5-FE3EDF329FC1}"/>
              </a:ext>
            </a:extLst>
          </p:cNvPr>
          <p:cNvSpPr txBox="1"/>
          <p:nvPr/>
        </p:nvSpPr>
        <p:spPr>
          <a:xfrm>
            <a:off x="2771800" y="1772816"/>
            <a:ext cx="4541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arker Felt Wide" panose="02000400000000000000" pitchFamily="2" charset="77"/>
              </a:rPr>
              <a:t>The 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Wide" panose="02000400000000000000" pitchFamily="2" charset="77"/>
              </a:rPr>
              <a:t>2012 – 2022 NFL Defense and Offense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Marker Felt Wide" panose="02000400000000000000" pitchFamily="2" charset="77"/>
              </a:rPr>
              <a:t>Pro Football Superbowl Data all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arker Felt Wide" panose="02000400000000000000" pitchFamily="2" charset="77"/>
              </a:rPr>
              <a:t>NFL.com</a:t>
            </a:r>
            <a:r>
              <a:rPr lang="en-US" sz="2000" b="1" dirty="0">
                <a:latin typeface="Marker Felt Wide" panose="02000400000000000000" pitchFamily="2" charset="77"/>
              </a:rPr>
              <a:t> Win/Loss Records by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E27AC-EC01-D107-4547-54369DEF47CE}"/>
              </a:ext>
            </a:extLst>
          </p:cNvPr>
          <p:cNvSpPr txBox="1"/>
          <p:nvPr/>
        </p:nvSpPr>
        <p:spPr>
          <a:xfrm>
            <a:off x="2000469" y="4527121"/>
            <a:ext cx="51541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ARKER FELT THIN" panose="02000400000000000000" pitchFamily="2" charset="77"/>
              </a:rPr>
              <a:t>Programming Languages and Visualization Tools: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7186B5-D311-62FF-7C3D-736B65F2D30B}"/>
              </a:ext>
            </a:extLst>
          </p:cNvPr>
          <p:cNvGrpSpPr/>
          <p:nvPr/>
        </p:nvGrpSpPr>
        <p:grpSpPr>
          <a:xfrm>
            <a:off x="2085172" y="5178852"/>
            <a:ext cx="5788519" cy="1222584"/>
            <a:chOff x="2195736" y="4339402"/>
            <a:chExt cx="5788519" cy="1222584"/>
          </a:xfrm>
        </p:grpSpPr>
        <p:pic>
          <p:nvPicPr>
            <p:cNvPr id="1026" name="Picture 2" descr="Rstudio png images | PNGWing">
              <a:extLst>
                <a:ext uri="{FF2B5EF4-FFF2-40B4-BE49-F238E27FC236}">
                  <a16:creationId xmlns:a16="http://schemas.microsoft.com/office/drawing/2014/main" id="{70BEF3F3-9F92-BC21-4F4D-BAAA6615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4476878"/>
              <a:ext cx="1080120" cy="83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he Zen of Python: A guide to Python's design principles | by Vishal Sharma  | Towards Data Science">
              <a:extLst>
                <a:ext uri="{FF2B5EF4-FFF2-40B4-BE49-F238E27FC236}">
                  <a16:creationId xmlns:a16="http://schemas.microsoft.com/office/drawing/2014/main" id="{B344881F-7A3C-EF92-AC3B-36D2DBF2B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4339402"/>
              <a:ext cx="2664296" cy="1222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Adding Tooltips to Textboxes in Tableau | Credera">
              <a:extLst>
                <a:ext uri="{FF2B5EF4-FFF2-40B4-BE49-F238E27FC236}">
                  <a16:creationId xmlns:a16="http://schemas.microsoft.com/office/drawing/2014/main" id="{D5384D14-B576-F676-4876-61F93B537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233" y="4339402"/>
              <a:ext cx="1522022" cy="97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7766443"/>
      </p:ext>
    </p:extLst>
  </p:cSld>
  <p:clrMapOvr>
    <a:masterClrMapping/>
  </p:clrMapOvr>
  <p:transition spd="slow" advClick="0" advTm="2000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957E07D-36D6-C8CB-3FD0-42C10D7B9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68560" y="1052736"/>
            <a:ext cx="7509287" cy="398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6600" b="1" u="sng" kern="0" dirty="0">
                <a:latin typeface="Marker Felt Wide" panose="02000400000000000000" pitchFamily="2" charset="77"/>
                <a:cs typeface="Dreaming Outloud Pro" panose="03050502040302030504" pitchFamily="66" charset="77"/>
              </a:rPr>
              <a:t>Thank You!!</a:t>
            </a:r>
            <a:endParaRPr lang="uk-UA" sz="6600" b="1" u="sng" kern="0" dirty="0">
              <a:latin typeface="Tahoma" pitchFamily="34" charset="0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8178076"/>
      </p:ext>
    </p:extLst>
  </p:cSld>
  <p:clrMapOvr>
    <a:masterClrMapping/>
  </p:clrMapOvr>
  <p:transition spd="slow" advClick="0" advTm="2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6B7EF538-46DD-F8D5-0E4D-860D95CB5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23" y="0"/>
            <a:ext cx="914552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076D91-313C-0147-6A70-57CB45232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581421"/>
              </p:ext>
            </p:extLst>
          </p:nvPr>
        </p:nvGraphicFramePr>
        <p:xfrm>
          <a:off x="1187624" y="152636"/>
          <a:ext cx="8484724" cy="6552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7368367"/>
      </p:ext>
    </p:extLst>
  </p:cSld>
  <p:clrMapOvr>
    <a:masterClrMapping/>
  </p:clrMapOvr>
  <p:transition spd="slow" advClick="0" advTm="2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1C5A7A38-C622-4B48-B1CC-86A58BFA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0020" cy="70275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663B9-44BE-4CA9-ED3A-C2B94E2C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008" y="188640"/>
            <a:ext cx="4537298" cy="649287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02101-E3A8-CA7B-3C8F-C2F442EB68C4}"/>
              </a:ext>
            </a:extLst>
          </p:cNvPr>
          <p:cNvSpPr txBox="1">
            <a:spLocks/>
          </p:cNvSpPr>
          <p:nvPr/>
        </p:nvSpPr>
        <p:spPr bwMode="auto">
          <a:xfrm>
            <a:off x="1835696" y="908720"/>
            <a:ext cx="648072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solidFill>
                  <a:schemeClr val="tx1"/>
                </a:solidFill>
                <a:latin typeface="MARKER FELT WIDE" panose="02000400000000000000" pitchFamily="2" charset="77"/>
              </a:rPr>
              <a:t>Wins: Highest – Lowest - Trends</a:t>
            </a:r>
          </a:p>
        </p:txBody>
      </p:sp>
      <p:pic>
        <p:nvPicPr>
          <p:cNvPr id="8" name="Picture 7" descr="A picture containing screenshot, line, plot, colorfulness&#10;&#10;Description automatically generated">
            <a:extLst>
              <a:ext uri="{FF2B5EF4-FFF2-40B4-BE49-F238E27FC236}">
                <a16:creationId xmlns:a16="http://schemas.microsoft.com/office/drawing/2014/main" id="{0502DDAC-4EB8-BD5B-17CF-F83D21AE4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27" y="1746647"/>
            <a:ext cx="7125962" cy="4464496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0122924"/>
      </p:ext>
    </p:extLst>
  </p:cSld>
  <p:clrMapOvr>
    <a:masterClrMapping/>
  </p:clrMapOvr>
  <p:transition spd="slow" advClick="0" advTm="2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1C5A7A38-C622-4B48-B1CC-86A58BFA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97" y="-7497"/>
            <a:ext cx="9190508" cy="68928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663B9-44BE-4CA9-ED3A-C2B94E2C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008" y="188640"/>
            <a:ext cx="4537298" cy="649287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02101-E3A8-CA7B-3C8F-C2F442EB68C4}"/>
              </a:ext>
            </a:extLst>
          </p:cNvPr>
          <p:cNvSpPr txBox="1">
            <a:spLocks/>
          </p:cNvSpPr>
          <p:nvPr/>
        </p:nvSpPr>
        <p:spPr bwMode="auto">
          <a:xfrm>
            <a:off x="1763688" y="701923"/>
            <a:ext cx="648072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solidFill>
                  <a:schemeClr val="tx1"/>
                </a:solidFill>
                <a:latin typeface="MARKER FELT WIDE" panose="02000400000000000000" pitchFamily="2" charset="77"/>
              </a:rPr>
              <a:t>Wins: Highest – Lowest - Trends</a:t>
            </a:r>
          </a:p>
        </p:txBody>
      </p:sp>
      <p:pic>
        <p:nvPicPr>
          <p:cNvPr id="9" name="Picture 8" descr="A picture containing line, screenshot, plot, parallel&#10;&#10;Description automatically generated">
            <a:extLst>
              <a:ext uri="{FF2B5EF4-FFF2-40B4-BE49-F238E27FC236}">
                <a16:creationId xmlns:a16="http://schemas.microsoft.com/office/drawing/2014/main" id="{8BB732AF-21F2-1C7E-5F03-4DE640FF7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51210"/>
            <a:ext cx="4896544" cy="3164404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C7E253-B519-89E9-F039-310F932CD1E5}"/>
              </a:ext>
            </a:extLst>
          </p:cNvPr>
          <p:cNvSpPr txBox="1"/>
          <p:nvPr/>
        </p:nvSpPr>
        <p:spPr>
          <a:xfrm>
            <a:off x="5900440" y="1277299"/>
            <a:ext cx="23439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arker Felt Wide" panose="02000400000000000000" pitchFamily="2" charset="77"/>
              </a:rPr>
              <a:t>St. Dev: 3.09</a:t>
            </a:r>
          </a:p>
          <a:p>
            <a:endParaRPr lang="en-US" b="1" dirty="0">
              <a:latin typeface="Marker Felt Wide" panose="02000400000000000000" pitchFamily="2" charset="77"/>
            </a:endParaRPr>
          </a:p>
          <a:p>
            <a:r>
              <a:rPr lang="en-US" b="1" dirty="0">
                <a:latin typeface="Marker Felt Wide" panose="02000400000000000000" pitchFamily="2" charset="77"/>
              </a:rPr>
              <a:t>Year with most Wins: </a:t>
            </a:r>
          </a:p>
          <a:p>
            <a:pPr algn="ctr"/>
            <a:r>
              <a:rPr lang="en-US" b="1" dirty="0">
                <a:latin typeface="Marker Felt Wide" panose="02000400000000000000" pitchFamily="2" charset="77"/>
              </a:rPr>
              <a:t>2021 </a:t>
            </a:r>
          </a:p>
          <a:p>
            <a:endParaRPr lang="en-US" b="1" dirty="0">
              <a:latin typeface="Marker Felt Wide" panose="02000400000000000000" pitchFamily="2" charset="77"/>
            </a:endParaRPr>
          </a:p>
          <a:p>
            <a:r>
              <a:rPr lang="en-US" b="1" dirty="0">
                <a:latin typeface="Marker Felt Wide" panose="02000400000000000000" pitchFamily="2" charset="77"/>
              </a:rPr>
              <a:t>271 Total Wins</a:t>
            </a:r>
          </a:p>
        </p:txBody>
      </p:sp>
      <p:pic>
        <p:nvPicPr>
          <p:cNvPr id="1026" name="Picture 2" descr="Nfl Team Logos Clipart, Transparent PNG Clipart Images Free Download -  ClipartMax">
            <a:extLst>
              <a:ext uri="{FF2B5EF4-FFF2-40B4-BE49-F238E27FC236}">
                <a16:creationId xmlns:a16="http://schemas.microsoft.com/office/drawing/2014/main" id="{91935B5C-8EAC-C825-F8EF-B990AA007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59655"/>
            <a:ext cx="1375095" cy="7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D8FE32-612A-7BD3-5D5C-0C05789C6042}"/>
              </a:ext>
            </a:extLst>
          </p:cNvPr>
          <p:cNvSpPr txBox="1"/>
          <p:nvPr/>
        </p:nvSpPr>
        <p:spPr>
          <a:xfrm>
            <a:off x="2224690" y="5089111"/>
            <a:ext cx="1368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arker Felt Wide" panose="02000400000000000000" pitchFamily="2" charset="77"/>
              </a:rPr>
              <a:t>Most Wins in a Season: 15 -2015</a:t>
            </a:r>
          </a:p>
        </p:txBody>
      </p:sp>
      <p:pic>
        <p:nvPicPr>
          <p:cNvPr id="17" name="Picture 16" descr="A graph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A50B2DC1-3FC9-E248-598F-C1AE1100B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41" y="3575686"/>
            <a:ext cx="3829422" cy="3026849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2619196"/>
      </p:ext>
    </p:extLst>
  </p:cSld>
  <p:clrMapOvr>
    <a:masterClrMapping/>
  </p:clrMapOvr>
  <p:transition spd="slow" advClick="0" advTm="2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oft drink, flag&#10;&#10;Description automatically generated">
            <a:extLst>
              <a:ext uri="{FF2B5EF4-FFF2-40B4-BE49-F238E27FC236}">
                <a16:creationId xmlns:a16="http://schemas.microsoft.com/office/drawing/2014/main" id="{1C5A7A38-C622-4B48-B1CC-86A58BFA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4" y="-34881"/>
            <a:ext cx="9190508" cy="68928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663B9-44BE-4CA9-ED3A-C2B94E2C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493" y="43543"/>
            <a:ext cx="4537298" cy="649287"/>
          </a:xfr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MARKER FELT WIDE" panose="02000400000000000000" pitchFamily="2" charset="77"/>
              </a:rPr>
              <a:t>What does the data say? </a:t>
            </a:r>
          </a:p>
        </p:txBody>
      </p:sp>
      <p:pic>
        <p:nvPicPr>
          <p:cNvPr id="3" name="Picture 2" descr="Nfl Team Logos Clipart, Transparent PNG Clipart Images Free Download -  ClipartMax">
            <a:extLst>
              <a:ext uri="{FF2B5EF4-FFF2-40B4-BE49-F238E27FC236}">
                <a16:creationId xmlns:a16="http://schemas.microsoft.com/office/drawing/2014/main" id="{F25526D7-E392-3C3E-D145-0F207C52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1" y="1734915"/>
            <a:ext cx="1780682" cy="96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rends International NFL New England Patriots-Logo 21 Wall Poster, 22.375&quot;  x 34&quot;, Unframed Version">
            <a:extLst>
              <a:ext uri="{FF2B5EF4-FFF2-40B4-BE49-F238E27FC236}">
                <a16:creationId xmlns:a16="http://schemas.microsoft.com/office/drawing/2014/main" id="{6F54E57C-8A0A-3890-918E-53F048728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772816"/>
            <a:ext cx="2028061" cy="13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wnload Tampa Bay Buccaneers NFL Team Logo Wallpaper | Wallpapers.com">
            <a:extLst>
              <a:ext uri="{FF2B5EF4-FFF2-40B4-BE49-F238E27FC236}">
                <a16:creationId xmlns:a16="http://schemas.microsoft.com/office/drawing/2014/main" id="{D44C3826-2668-0D08-9E12-FA237485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636" y="4039185"/>
            <a:ext cx="1956048" cy="14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FL Football Teams - Official Sites of all 32 NFL Teams | NFL.com">
            <a:extLst>
              <a:ext uri="{FF2B5EF4-FFF2-40B4-BE49-F238E27FC236}">
                <a16:creationId xmlns:a16="http://schemas.microsoft.com/office/drawing/2014/main" id="{A14D9F12-92F8-53A5-E4F4-99946292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4" y="2989896"/>
            <a:ext cx="1426323" cy="142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2-PACK NFL TEAM LOGO STICKER NFL FOOTBALL LOS ANGELES RAMS 4 in. | eBay">
            <a:extLst>
              <a:ext uri="{FF2B5EF4-FFF2-40B4-BE49-F238E27FC236}">
                <a16:creationId xmlns:a16="http://schemas.microsoft.com/office/drawing/2014/main" id="{742B716C-C202-2A3D-A765-9C72AD61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926" y="5434503"/>
            <a:ext cx="1856073" cy="137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p 10 Current NFL Logos - HowTheyPlay">
            <a:extLst>
              <a:ext uri="{FF2B5EF4-FFF2-40B4-BE49-F238E27FC236}">
                <a16:creationId xmlns:a16="http://schemas.microsoft.com/office/drawing/2014/main" id="{4F6B3EB3-DA1D-78FE-59F6-A978283A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6" y="5589240"/>
            <a:ext cx="1856073" cy="117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FL teams logo wallpaper - PixelsTalk.Net">
            <a:extLst>
              <a:ext uri="{FF2B5EF4-FFF2-40B4-BE49-F238E27FC236}">
                <a16:creationId xmlns:a16="http://schemas.microsoft.com/office/drawing/2014/main" id="{CFDD3771-83CF-9CF7-B503-DFF37C0E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958" y="5764273"/>
            <a:ext cx="1783351" cy="100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istory of NFL Logo Designs &amp; Their Evolution Through the Years">
            <a:extLst>
              <a:ext uri="{FF2B5EF4-FFF2-40B4-BE49-F238E27FC236}">
                <a16:creationId xmlns:a16="http://schemas.microsoft.com/office/drawing/2014/main" id="{400F56EE-DB77-0B14-8078-8DF2C172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03" y="3291378"/>
            <a:ext cx="2329658" cy="11323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pic>
        <p:nvPicPr>
          <p:cNvPr id="2052" name="Picture 4" descr="The worst logo changes in NFL history, ranked from 32 to 1 (Rams being No.  1) | This is the Loop | Golf Digest">
            <a:extLst>
              <a:ext uri="{FF2B5EF4-FFF2-40B4-BE49-F238E27FC236}">
                <a16:creationId xmlns:a16="http://schemas.microsoft.com/office/drawing/2014/main" id="{D55C56D9-CB94-5D9D-5C3D-FB29A603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76283"/>
            <a:ext cx="1718803" cy="12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ds Atlanta Falcons 22.4'' x 34'' Leagues Logo Poster | Green Tree Mall">
            <a:extLst>
              <a:ext uri="{FF2B5EF4-FFF2-40B4-BE49-F238E27FC236}">
                <a16:creationId xmlns:a16="http://schemas.microsoft.com/office/drawing/2014/main" id="{977B586B-9E6F-839C-E26C-FE437827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791" y="1544305"/>
            <a:ext cx="1582104" cy="158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2EF96D3-D17A-871B-9B33-C5CC7086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317" y="1553526"/>
            <a:ext cx="1725263" cy="102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51+ NFL Team Logo">
            <a:extLst>
              <a:ext uri="{FF2B5EF4-FFF2-40B4-BE49-F238E27FC236}">
                <a16:creationId xmlns:a16="http://schemas.microsoft.com/office/drawing/2014/main" id="{D3A886BF-4A3A-631A-5B95-5CB460B57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783" y="2773858"/>
            <a:ext cx="2184332" cy="12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D02101-E3A8-CA7B-3C8F-C2F442EB68C4}"/>
              </a:ext>
            </a:extLst>
          </p:cNvPr>
          <p:cNvSpPr txBox="1">
            <a:spLocks/>
          </p:cNvSpPr>
          <p:nvPr/>
        </p:nvSpPr>
        <p:spPr bwMode="auto">
          <a:xfrm>
            <a:off x="2230518" y="811668"/>
            <a:ext cx="4537298" cy="64928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solidFill>
                  <a:schemeClr val="tx1"/>
                </a:solidFill>
                <a:latin typeface="MARKER FELT WIDE" panose="02000400000000000000" pitchFamily="2" charset="77"/>
              </a:rPr>
              <a:t>Superbowl: Teams – Wins - Performance</a:t>
            </a:r>
          </a:p>
        </p:txBody>
      </p:sp>
    </p:spTree>
    <p:extLst>
      <p:ext uri="{BB962C8B-B14F-4D97-AF65-F5344CB8AC3E}">
        <p14:creationId xmlns:p14="http://schemas.microsoft.com/office/powerpoint/2010/main" val="1919424374"/>
      </p:ext>
    </p:extLst>
  </p:cSld>
  <p:clrMapOvr>
    <a:masterClrMapping/>
  </p:clrMapOvr>
  <p:transition spd="slow" advClick="0" advTm="200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63B9-44BE-4CA9-ED3A-C2B94E2C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968" y="190712"/>
            <a:ext cx="4537298" cy="649287"/>
          </a:xfrm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sz="3200" dirty="0">
                <a:latin typeface="MARKER FELT WIDE" panose="02000400000000000000" pitchFamily="2" charset="77"/>
              </a:rPr>
              <a:t>What does the data say?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02101-E3A8-CA7B-3C8F-C2F442EB68C4}"/>
              </a:ext>
            </a:extLst>
          </p:cNvPr>
          <p:cNvSpPr txBox="1">
            <a:spLocks/>
          </p:cNvSpPr>
          <p:nvPr/>
        </p:nvSpPr>
        <p:spPr bwMode="auto">
          <a:xfrm>
            <a:off x="3419872" y="1125886"/>
            <a:ext cx="4537298" cy="649287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Superbowl: Teams – Wins - Performance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B892BC-6866-8BA3-8CEB-CEF6ECE23C7C}"/>
              </a:ext>
            </a:extLst>
          </p:cNvPr>
          <p:cNvSpPr txBox="1">
            <a:spLocks/>
          </p:cNvSpPr>
          <p:nvPr/>
        </p:nvSpPr>
        <p:spPr bwMode="auto">
          <a:xfrm>
            <a:off x="1620995" y="1962613"/>
            <a:ext cx="7452320" cy="23684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New England Patriots: 3 Superbowl wins, 4 Superbowl appearances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</a:rPr>
              <a:t>2014: 12 wins, 5848 Off Yards, 468 points, 29 pts/game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</a:rPr>
              <a:t> 2016: 14 wins, 6180 Off Yards, 441 points, 27 pts/game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</a:rPr>
              <a:t>2017: 11 wins, 6307 Off Yards, 458 points, 28 pts/game 2018: 13 wins, 6298 Off Yards, 436 points, 27 pts/game</a:t>
            </a:r>
          </a:p>
          <a:p>
            <a:pPr algn="ctr"/>
            <a:r>
              <a:rPr lang="en-US" sz="2000" kern="0" dirty="0">
                <a:latin typeface="MARKER FELT WIDE" panose="02000400000000000000" pitchFamily="2" charset="77"/>
              </a:rPr>
              <a:t>Tom Brady QB</a:t>
            </a:r>
          </a:p>
        </p:txBody>
      </p:sp>
      <p:pic>
        <p:nvPicPr>
          <p:cNvPr id="7" name="Picture 4" descr="Trends International NFL New England Patriots-Logo 21 Wall Poster, 22.375&quot;  x 34&quot;, Unframed Version">
            <a:extLst>
              <a:ext uri="{FF2B5EF4-FFF2-40B4-BE49-F238E27FC236}">
                <a16:creationId xmlns:a16="http://schemas.microsoft.com/office/drawing/2014/main" id="{6F54E57C-8A0A-3890-918E-53F048728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5" y="2604093"/>
            <a:ext cx="2028061" cy="13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CDB68D-FAC8-E7C1-A175-D2866C60AE50}"/>
              </a:ext>
            </a:extLst>
          </p:cNvPr>
          <p:cNvSpPr txBox="1">
            <a:spLocks/>
          </p:cNvSpPr>
          <p:nvPr/>
        </p:nvSpPr>
        <p:spPr bwMode="auto">
          <a:xfrm>
            <a:off x="1620995" y="4699056"/>
            <a:ext cx="7452320" cy="17443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kern="0" dirty="0">
                <a:latin typeface="MARKER FELT WIDE" panose="02000400000000000000" pitchFamily="2" charset="77"/>
              </a:rPr>
              <a:t>Kansas City Chiefs: 2 Superbowl wins, 3 Superbowl appearances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</a:rPr>
              <a:t>2019: 12 wins, 6067 Off Yards, 451 points, 29 pts/game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</a:rPr>
              <a:t> 2020: 14 wins, 6653 Off Yards, 473 points, 27 pts/game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MARKER FELT WIDE" panose="02000400000000000000" pitchFamily="2" charset="77"/>
              </a:rPr>
              <a:t>2022: 14 wins, 7032 Off Yards, 496 points, 28 pts/game</a:t>
            </a:r>
          </a:p>
          <a:p>
            <a:pPr algn="ctr"/>
            <a:r>
              <a:rPr lang="en-US" sz="2000" kern="0" dirty="0">
                <a:latin typeface="MARKER FELT WIDE" panose="02000400000000000000" pitchFamily="2" charset="77"/>
              </a:rPr>
              <a:t>Patrick </a:t>
            </a:r>
            <a:r>
              <a:rPr lang="en-US" sz="2000" kern="0" dirty="0" err="1">
                <a:latin typeface="MARKER FELT WIDE" panose="02000400000000000000" pitchFamily="2" charset="77"/>
              </a:rPr>
              <a:t>Mahomes</a:t>
            </a:r>
            <a:r>
              <a:rPr lang="en-US" sz="2000" kern="0" dirty="0">
                <a:latin typeface="MARKER FELT WIDE" panose="02000400000000000000" pitchFamily="2" charset="77"/>
              </a:rPr>
              <a:t> QB</a:t>
            </a:r>
          </a:p>
        </p:txBody>
      </p:sp>
      <p:pic>
        <p:nvPicPr>
          <p:cNvPr id="2062" name="Picture 14" descr="Top 10 Current NFL Logos - HowTheyPlay">
            <a:extLst>
              <a:ext uri="{FF2B5EF4-FFF2-40B4-BE49-F238E27FC236}">
                <a16:creationId xmlns:a16="http://schemas.microsoft.com/office/drawing/2014/main" id="{4F6B3EB3-DA1D-78FE-59F6-A978283A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3" y="5158121"/>
            <a:ext cx="1856073" cy="117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616675"/>
      </p:ext>
    </p:extLst>
  </p:cSld>
  <p:clrMapOvr>
    <a:masterClrMapping/>
  </p:clrMapOvr>
  <p:transition spd="slow" advClick="0" advTm="2000">
    <p:cover/>
  </p:transition>
</p:sld>
</file>

<file path=ppt/theme/theme1.xml><?xml version="1.0" encoding="utf-8"?>
<a:theme xmlns:a="http://schemas.openxmlformats.org/drawingml/2006/main" name="template">
  <a:themeElements>
    <a:clrScheme name="template 3">
      <a:dk1>
        <a:srgbClr val="5F5F5F"/>
      </a:dk1>
      <a:lt1>
        <a:srgbClr val="FFFFFF"/>
      </a:lt1>
      <a:dk2>
        <a:srgbClr val="006600"/>
      </a:dk2>
      <a:lt2>
        <a:srgbClr val="FFCC99"/>
      </a:lt2>
      <a:accent1>
        <a:srgbClr val="00CC00"/>
      </a:accent1>
      <a:accent2>
        <a:srgbClr val="CC9900"/>
      </a:accent2>
      <a:accent3>
        <a:srgbClr val="FFFFFF"/>
      </a:accent3>
      <a:accent4>
        <a:srgbClr val="505050"/>
      </a:accent4>
      <a:accent5>
        <a:srgbClr val="AAE2AA"/>
      </a:accent5>
      <a:accent6>
        <a:srgbClr val="B98A00"/>
      </a:accent6>
      <a:hlink>
        <a:srgbClr val="FFCC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5F5F5F"/>
        </a:dk1>
        <a:lt1>
          <a:srgbClr val="FFFFFF"/>
        </a:lt1>
        <a:dk2>
          <a:srgbClr val="006600"/>
        </a:dk2>
        <a:lt2>
          <a:srgbClr val="FFCC99"/>
        </a:lt2>
        <a:accent1>
          <a:srgbClr val="33CC33"/>
        </a:accent1>
        <a:accent2>
          <a:srgbClr val="CC9900"/>
        </a:accent2>
        <a:accent3>
          <a:srgbClr val="FFFFFF"/>
        </a:accent3>
        <a:accent4>
          <a:srgbClr val="505050"/>
        </a:accent4>
        <a:accent5>
          <a:srgbClr val="ADE2AD"/>
        </a:accent5>
        <a:accent6>
          <a:srgbClr val="B98A00"/>
        </a:accent6>
        <a:hlink>
          <a:srgbClr val="FF9900"/>
        </a:hlink>
        <a:folHlink>
          <a:srgbClr val="DFF5E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5F5F5F"/>
        </a:dk1>
        <a:lt1>
          <a:srgbClr val="FFFFFF"/>
        </a:lt1>
        <a:dk2>
          <a:srgbClr val="006600"/>
        </a:dk2>
        <a:lt2>
          <a:srgbClr val="FFCC99"/>
        </a:lt2>
        <a:accent1>
          <a:srgbClr val="339966"/>
        </a:accent1>
        <a:accent2>
          <a:srgbClr val="CC9900"/>
        </a:accent2>
        <a:accent3>
          <a:srgbClr val="FFFFFF"/>
        </a:accent3>
        <a:accent4>
          <a:srgbClr val="505050"/>
        </a:accent4>
        <a:accent5>
          <a:srgbClr val="ADCAB8"/>
        </a:accent5>
        <a:accent6>
          <a:srgbClr val="B98A00"/>
        </a:accent6>
        <a:hlink>
          <a:srgbClr val="FF9900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5F5F5F"/>
        </a:dk1>
        <a:lt1>
          <a:srgbClr val="FFFFFF"/>
        </a:lt1>
        <a:dk2>
          <a:srgbClr val="006600"/>
        </a:dk2>
        <a:lt2>
          <a:srgbClr val="FFCC99"/>
        </a:lt2>
        <a:accent1>
          <a:srgbClr val="00CC00"/>
        </a:accent1>
        <a:accent2>
          <a:srgbClr val="CC9900"/>
        </a:accent2>
        <a:accent3>
          <a:srgbClr val="FFFFFF"/>
        </a:accent3>
        <a:accent4>
          <a:srgbClr val="505050"/>
        </a:accent4>
        <a:accent5>
          <a:srgbClr val="AAE2AA"/>
        </a:accent5>
        <a:accent6>
          <a:srgbClr val="B98A00"/>
        </a:accent6>
        <a:hlink>
          <a:srgbClr val="FFCC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5782</TotalTime>
  <Words>2063</Words>
  <Application>Microsoft Macintosh PowerPoint</Application>
  <PresentationFormat>On-screen Show (4:3)</PresentationFormat>
  <Paragraphs>357</Paragraphs>
  <Slides>40</Slides>
  <Notes>26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Jumble</vt:lpstr>
      <vt:lpstr>Marker Felt Thin</vt:lpstr>
      <vt:lpstr>Marker Felt Thin</vt:lpstr>
      <vt:lpstr>Marker Felt Wide</vt:lpstr>
      <vt:lpstr>Marker Felt Wide</vt:lpstr>
      <vt:lpstr>Tahoma</vt:lpstr>
      <vt:lpstr>Verdana</vt:lpstr>
      <vt:lpstr>template</vt:lpstr>
      <vt:lpstr>Football through the eyes of a Sports Fan turned Data Scientist</vt:lpstr>
      <vt:lpstr>Name of presentation</vt:lpstr>
      <vt:lpstr>PowerPoint Presentation</vt:lpstr>
      <vt:lpstr>Project Introduction:</vt:lpstr>
      <vt:lpstr>PowerPoint Presentation</vt:lpstr>
      <vt:lpstr>What does the data say? </vt:lpstr>
      <vt:lpstr>What does the data say? </vt:lpstr>
      <vt:lpstr>What does the data say? </vt:lpstr>
      <vt:lpstr>What does the data say? </vt:lpstr>
      <vt:lpstr>What does the data say? </vt:lpstr>
      <vt:lpstr>What does the data say? </vt:lpstr>
      <vt:lpstr>Name of presentation</vt:lpstr>
      <vt:lpstr>Name of presentation</vt:lpstr>
      <vt:lpstr>Name of presentation</vt:lpstr>
      <vt:lpstr>PowerPoint Presentation</vt:lpstr>
      <vt:lpstr>PowerPoint Presentation</vt:lpstr>
      <vt:lpstr>What does the data say? </vt:lpstr>
      <vt:lpstr>Name of presentation</vt:lpstr>
      <vt:lpstr>Name of presentation</vt:lpstr>
      <vt:lpstr>Name of presentation</vt:lpstr>
      <vt:lpstr>PowerPoint Presentation</vt:lpstr>
      <vt:lpstr>PowerPoint Presentation</vt:lpstr>
      <vt:lpstr>Analysis Questions:</vt:lpstr>
      <vt:lpstr>PowerPoint Presentation</vt:lpstr>
      <vt:lpstr>The Pittsburgh Steelers were the most consistent on defense throughout the years. They ranked in the top 5 teams in wins, total yards allowed, and points allowed.  Rushing yards allowed they ranked 7th. </vt:lpstr>
      <vt:lpstr>PowerPoint Presentation</vt:lpstr>
      <vt:lpstr>Name of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Name of presentation</vt:lpstr>
      <vt:lpstr>PowerPoint Presentation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-</dc:creator>
  <cp:lastModifiedBy>Krystal Darling</cp:lastModifiedBy>
  <cp:revision>18</cp:revision>
  <dcterms:created xsi:type="dcterms:W3CDTF">2005-08-09T12:50:52Z</dcterms:created>
  <dcterms:modified xsi:type="dcterms:W3CDTF">2023-12-08T20:01:34Z</dcterms:modified>
</cp:coreProperties>
</file>